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71" r:id="rId3"/>
    <p:sldId id="318" r:id="rId5"/>
    <p:sldId id="259" r:id="rId6"/>
    <p:sldId id="260" r:id="rId7"/>
    <p:sldId id="295" r:id="rId8"/>
    <p:sldId id="296" r:id="rId9"/>
    <p:sldId id="293" r:id="rId10"/>
    <p:sldId id="297" r:id="rId11"/>
    <p:sldId id="299" r:id="rId12"/>
    <p:sldId id="298" r:id="rId13"/>
    <p:sldId id="300" r:id="rId14"/>
    <p:sldId id="301" r:id="rId15"/>
    <p:sldId id="320" r:id="rId16"/>
    <p:sldId id="319" r:id="rId17"/>
    <p:sldId id="302" r:id="rId18"/>
    <p:sldId id="303" r:id="rId19"/>
    <p:sldId id="305" r:id="rId20"/>
    <p:sldId id="304" r:id="rId21"/>
    <p:sldId id="306" r:id="rId22"/>
    <p:sldId id="307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265" r:id="rId34"/>
    <p:sldId id="294" r:id="rId35"/>
    <p:sldId id="266" r:id="rId36"/>
    <p:sldId id="268" r:id="rId37"/>
    <p:sldId id="270" r:id="rId38"/>
  </p:sldIdLst>
  <p:sldSz cx="12192000" cy="6858000"/>
  <p:notesSz cx="6797675" cy="9926320"/>
  <p:embeddedFontLst>
    <p:embeddedFont>
      <p:font typeface="Huawei Sans" panose="020C0503030203020204" pitchFamily="34" charset="0"/>
      <p:regular r:id="rId43"/>
      <p:bold r:id="rId44"/>
    </p:embeddedFont>
    <p:embeddedFont>
      <p:font typeface="方正兰亭黑简体" panose="02000000000000000000" pitchFamily="2" charset="-122"/>
      <p:regular r:id="rId45"/>
    </p:embeddedFont>
    <p:embeddedFont>
      <p:font typeface="Microsoft YaHei" panose="020B0503020204020204" pitchFamily="34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7000B"/>
    <a:srgbClr val="575756"/>
    <a:srgbClr val="FFFFFF"/>
    <a:srgbClr val="DD4654"/>
    <a:srgbClr val="F3D2D5"/>
    <a:srgbClr val="E6A8AD"/>
    <a:srgbClr val="E57B84"/>
    <a:srgbClr val="E57984"/>
    <a:srgbClr val="B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01" autoAdjust="0"/>
  </p:normalViewPr>
  <p:slideViewPr>
    <p:cSldViewPr snapToGrid="0" snapToObjects="1">
      <p:cViewPr varScale="1">
        <p:scale>
          <a:sx n="59" d="100"/>
          <a:sy n="59" d="100"/>
        </p:scale>
        <p:origin x="96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240" y="62"/>
      </p:cViewPr>
      <p:guideLst>
        <p:guide orient="horz"/>
        <p:guide pos="214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</a:fld>
            <a:endParaRPr lang="en-US" dirty="0">
              <a:latin typeface="Huawei Sans" panose="020C0503030203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4896" y="766800"/>
            <a:ext cx="5932800" cy="333774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t" anchorCtr="0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4896" y="4603008"/>
            <a:ext cx="5932800" cy="510840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9705" indent="-179705" algn="l" defTabSz="1219200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39750" indent="-179705" algn="l" defTabSz="1219200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899795" indent="-179705" algn="l" defTabSz="1219200" rtl="0" eaLnBrk="1" fontAlgn="ctr" latinLnBrk="0" hangingPunct="1">
      <a:lnSpc>
        <a:spcPct val="125000"/>
      </a:lnSpc>
      <a:spcAft>
        <a:spcPts val="600"/>
      </a:spcAft>
      <a:buFont typeface="Microsoft YaHei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59840" indent="-179705" algn="l" defTabSz="1219200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19885" indent="-179705" algn="l" defTabSz="1219200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Pode ser usado o mini ou mini divisor óptico com conector. O divisor óptico, OLT e ONU podem ser instalados no mesmo gabinete.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705" marR="0" lvl="0" indent="-179705" algn="l" defTabSz="1219200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defRPr/>
            </a:pPr>
            <a:r>
              <a:rPr lang="en-US" altLang="zh-CN" sz="1100" dirty="0"/>
              <a:t>Um OLT em forma de quadro consiste na placa de controle, placa de serviço, placa de alimentação, bandeja de ventilador, placa de interface universal e </a:t>
            </a:r>
            <a:r>
              <a:rPr lang="en-US" altLang="zh-CN" sz="1100" dirty="0" err="1"/>
              <a:t>subrack </a:t>
            </a:r>
            <a:r>
              <a:rPr lang="en-US" altLang="zh-CN" sz="1100" dirty="0"/>
              <a:t>e backplane.</a:t>
            </a:r>
            <a:endParaRPr lang="zh-CN" altLang="en-US" sz="11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SimSun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4000"/>
              </a:lnSpc>
            </a:pP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Placa de controle: A placa de controle é a superunidade de controle do sistema. Ele configura, gerencia e controla dispositivos para implementar funções simples de protocolo de roteamento.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0">
              <a:lnSpc>
                <a:spcPct val="114000"/>
              </a:lnSpc>
            </a:pP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H901MPLA: A largura de banda máxima de cada slot é de 50 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Gbit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/s.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0">
              <a:lnSpc>
                <a:spcPct val="114000"/>
              </a:lnSpc>
            </a:pP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H901MPLB: A largura de banda máxima de cada slot é de 100 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Gbit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/s.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0">
              <a:lnSpc>
                <a:spcPct val="114000"/>
              </a:lnSpc>
            </a:pP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 MPLA/MPLB tem as seguintes especificações: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262144 endereços MAC.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 suporte 17408 ONTs pode estar online ao mesmo tempo.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17.408 usuários online simultâneos.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4.096 canais multicast.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4.000 canais não multicast.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65.536 rotas IPv4.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16384 rotas IPv6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262.144 canais virtuais de serviço.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dirty="0"/>
              <a:t>Suporte máximo</a:t>
            </a:r>
            <a:r>
              <a:rPr lang="en-US" altLang="zh-CN" baseline="0" dirty="0"/>
              <a:t> </a:t>
            </a:r>
            <a:r>
              <a:rPr lang="en-US" altLang="zh-CN" dirty="0"/>
              <a:t>65536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entradas ARP.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 placa de interface GPON funciona com o terminal de rede óptica (ONT) para implementar o acesso ao serviço GPON.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 placa GPHF/GPSF suporta 16 portas GPON SFP, capacidade de encaminhamento de 40 Gbit/s, uma taxa de divisão máxima de 1:128, 1K T-CONTs por porta e módulos ópticos bidirecionais de fibra única Classe B+/C+/C++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 H901OGHK suporta as seguintes especificações e recursos: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Acesso óptico GE/FE P2P de 48 portas (CSFP) ou 24 portas (SFP)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Agregação e cascata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módulos ópticos CSFP bidirecionais de fibra única de dois canais, módulos ópticos SFP bidirecionais de um canal e duas fibras e módulos ópticos SFP bidirecionais de um canal e uma fibra.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sincronização de relógio Ethernet.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alarme de alta temperatura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proteção de desligamento automático em alta temperatura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Apoiar</a:t>
            </a:r>
            <a:r>
              <a:rPr lang="en-US" altLang="zh-CN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atualização on-line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Suporte à leitura do status de um módulo óptico (como potência óptica e temperatura)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Suporta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economia de energia ao desligar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 placa H901OXHD suporta os seguintes recursos e especificações: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Acesso óptico de 8 portas.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Agregação e cascata.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Suporta módulos ópticos 10GE/GE.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 porta suporta sincronização de relógio Ethernet.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Leitura de temperatura e alarme de alta temperatura.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Desligamento automático em alta temperatura.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Semelhante ao cenário FTTH/FTTO, a ONU está mais próxima do nó de informação no cenário POL. Portanto, a ONU não se chama mais 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MxU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. Quando o número de portas de usuário é pequeno, a ONU pode ser chamada de ONT.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MDU: Em primeiro lugar, é um </a:t>
            </a:r>
            <a:r>
              <a:rPr lang="pt-BR" altLang="en-US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termo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de residência, porque no Ocidente as pessoas tendem a viver em casas unifamiliares, por isso, na maioria dos casos, as pessoas vivem como uma família. Mas também existem apartamentos residenciais, como apartamentos chamados apartamentos; Vários conjuntos de usuários são chamados de MDUs. Esta abreviatura é comumente usada na indústria de telecomunicações para descrever o grau de acesso da rede de acesso. Por exemplo, fibra até o edifício (FTTM) pode ser usada para descrever o grau de acesso da rede de acesso.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MxU 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: múltiplas unidades x, por exemplo, MDU e MTU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FTTO: fibra para o escritório.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ONT: terminal de rede óptica.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705" marR="0" lvl="0" indent="-179705" algn="l" defTabSz="1219200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defRPr/>
            </a:pPr>
            <a:r>
              <a:rPr lang="en-US" altLang="zh-CN" sz="1100" dirty="0"/>
              <a:t>Ponte ONT</a:t>
            </a:r>
            <a:endParaRPr lang="en-US" altLang="zh-CN" sz="11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lvl="1"/>
            <a:r>
              <a:rPr lang="en-US" altLang="zh-CN" dirty="0"/>
              <a:t>Serviço de Internet: O PC obtém o endereço IP da rede pública através de discagem </a:t>
            </a:r>
            <a:r>
              <a:rPr lang="en-US" altLang="zh-CN" dirty="0" err="1"/>
              <a:t>PPPoE </a:t>
            </a:r>
            <a:r>
              <a:rPr lang="en-US" altLang="zh-CN" dirty="0"/>
              <a:t>e acessa a Internet. O ONT transmite os pacotes apenas de forma transparente.</a:t>
            </a:r>
            <a:endParaRPr lang="en-US" altLang="zh-CN" dirty="0"/>
          </a:p>
          <a:p>
            <a:pPr lvl="1"/>
            <a:r>
              <a:rPr lang="en-US" altLang="zh-CN" dirty="0"/>
              <a:t>Serviço IPTV: O STB obtém o endereço IP público através de DHCP e solicita programas. O ONT transmite apenas pacotes de forma transparente.</a:t>
            </a:r>
            <a:endParaRPr lang="en-US" altLang="zh-CN" dirty="0"/>
          </a:p>
          <a:p>
            <a:pPr lvl="1"/>
            <a:r>
              <a:rPr lang="en-US" altLang="zh-CN" dirty="0"/>
              <a:t>Serviço VoIP: O terminal de voz IP obtém o endereço IP através do ONT, e o ONT apenas transmite o endereço IP de forma transparente.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705" marR="0" lvl="0" indent="-179705" algn="l" defTabSz="1219200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defRPr/>
            </a:pPr>
            <a:r>
              <a:rPr lang="en-US" altLang="zh-CN" dirty="0"/>
              <a:t>Responder:</a:t>
            </a:r>
            <a:endParaRPr lang="en-US" altLang="zh-CN" dirty="0"/>
          </a:p>
          <a:p>
            <a:pPr marL="539750" marR="0" lvl="1" indent="-179705" algn="l" defTabSz="1219200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defRPr/>
            </a:pPr>
            <a:r>
              <a:rPr lang="en-US" altLang="zh-CN" dirty="0"/>
              <a:t>ABCDE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705" marR="0" lvl="0" indent="-179705" algn="l" defTabSz="1219200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defRPr/>
            </a:pPr>
            <a:r>
              <a:rPr lang="en-US" altLang="zh-CN" dirty="0"/>
              <a:t>Responder:</a:t>
            </a:r>
            <a:endParaRPr lang="en-US" altLang="zh-CN" dirty="0"/>
          </a:p>
          <a:p>
            <a:pPr marL="539750" marR="0" lvl="1" indent="-179705" algn="l" defTabSz="1219200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defRPr/>
            </a:pPr>
            <a:r>
              <a:rPr lang="en-US" altLang="zh-CN" dirty="0"/>
              <a:t>A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79463"/>
            <a:ext cx="5934075" cy="3338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613" y="766763"/>
            <a:ext cx="5932487" cy="3338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TC,</a:t>
            </a:r>
            <a:r>
              <a:rPr lang="en-US" altLang="zh-CN" sz="11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Convergência de Transmissão</a:t>
            </a:r>
            <a:endParaRPr lang="en-US" altLang="zh-CN" sz="1100" kern="120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r>
              <a:rPr lang="en-US" altLang="zh-CN" sz="1100" kern="120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OAM,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Operações, Administração e Manutenção</a:t>
            </a:r>
            <a:endParaRPr lang="en-US" altLang="zh-CN" sz="1100" kern="120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r>
              <a:rPr lang="en-US" altLang="zh-CN" sz="1100" kern="120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DBA,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r>
              <a:rPr lang="en-US" altLang="zh-CN" sz="1100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Atribuição dinâmica de largura de banda</a:t>
            </a:r>
            <a:endParaRPr lang="en-US" altLang="zh-CN" sz="1100" dirty="0"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r>
              <a:rPr lang="en-US" altLang="zh-CN" sz="1100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PDU,</a:t>
            </a:r>
            <a:r>
              <a:rPr lang="en-US" altLang="zh-CN" sz="1100" baseline="0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r>
              <a:rPr lang="en-US" altLang="zh-CN" sz="1100" dirty="0"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Unidade de dados de protocolo</a:t>
            </a:r>
            <a:endParaRPr lang="en-US" altLang="zh-CN" sz="1100" dirty="0"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>
            <a:spLocks noChangeArrowheads="1"/>
          </p:cNvSpPr>
          <p:nvPr userDrawn="1"/>
        </p:nvSpPr>
        <p:spPr bwMode="auto">
          <a:xfrm>
            <a:off x="952501" y="368660"/>
            <a:ext cx="4207395" cy="479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8258" tIns="39127" rIns="78258" bIns="39127" anchor="ctr"/>
          <a:lstStyle/>
          <a:p>
            <a:pPr marL="0" marR="0" lvl="0" indent="0" algn="l" defTabSz="1001395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5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Revision Record</a:t>
            </a:r>
            <a:endParaRPr lang="zh-CN" altLang="en-US" sz="3500" b="1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Text Box 58"/>
          <p:cNvSpPr txBox="1">
            <a:spLocks noChangeArrowheads="1"/>
          </p:cNvSpPr>
          <p:nvPr userDrawn="1"/>
        </p:nvSpPr>
        <p:spPr bwMode="auto">
          <a:xfrm>
            <a:off x="7487791" y="368660"/>
            <a:ext cx="3996445" cy="5232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en-US" altLang="zh-CN" sz="2800" kern="1200" baseline="0" dirty="0">
                <a:solidFill>
                  <a:srgbClr val="4D4D4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Do Not Print this Page</a:t>
            </a:r>
            <a:endParaRPr lang="zh-CN" altLang="en-US" sz="2800" kern="1200" baseline="0" dirty="0">
              <a:solidFill>
                <a:srgbClr val="4D4D4D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graphicFrame>
        <p:nvGraphicFramePr>
          <p:cNvPr id="33" name="Group 3"/>
          <p:cNvGraphicFramePr>
            <a:graphicFrameLocks noGrp="1"/>
          </p:cNvGraphicFramePr>
          <p:nvPr userDrawn="1"/>
        </p:nvGraphicFramePr>
        <p:xfrm>
          <a:off x="1007534" y="1232756"/>
          <a:ext cx="10464802" cy="1082675"/>
        </p:xfrm>
        <a:graphic>
          <a:graphicData uri="http://schemas.openxmlformats.org/drawingml/2006/table">
            <a:tbl>
              <a:tblPr/>
              <a:tblGrid>
                <a:gridCol w="3059004"/>
                <a:gridCol w="2155444"/>
                <a:gridCol w="2873927"/>
                <a:gridCol w="2376427"/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Course Code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Product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Product Version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Course Version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Group 21"/>
          <p:cNvGraphicFramePr>
            <a:graphicFrameLocks noGrp="1"/>
          </p:cNvGraphicFramePr>
          <p:nvPr userDrawn="1"/>
        </p:nvGraphicFramePr>
        <p:xfrm>
          <a:off x="1007533" y="2529867"/>
          <a:ext cx="10464800" cy="3527425"/>
        </p:xfrm>
        <a:graphic>
          <a:graphicData uri="http://schemas.openxmlformats.org/drawingml/2006/table">
            <a:tbl>
              <a:tblPr/>
              <a:tblGrid>
                <a:gridCol w="3085809"/>
                <a:gridCol w="2155920"/>
                <a:gridCol w="2912127"/>
                <a:gridCol w="2310944"/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Author/ID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Date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Reviewer/ID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New</a:t>
                      </a:r>
                      <a:r>
                        <a:rPr kumimoji="1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 Update</a:t>
                      </a:r>
                      <a:endParaRPr kumimoji="1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535" y="1803960"/>
            <a:ext cx="3024237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Course Code</a:t>
            </a:r>
            <a:endParaRPr lang="en-US" altLang="zh-CN" dirty="0"/>
          </a:p>
        </p:txBody>
      </p:sp>
      <p:sp>
        <p:nvSpPr>
          <p:cNvPr id="3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079776" y="1803960"/>
            <a:ext cx="21100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Product</a:t>
            </a:r>
            <a:endParaRPr lang="en-US" altLang="zh-CN" dirty="0"/>
          </a:p>
        </p:txBody>
      </p:sp>
      <p:sp>
        <p:nvSpPr>
          <p:cNvPr id="3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239934" y="1803960"/>
            <a:ext cx="284439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X.X</a:t>
            </a:r>
            <a:endParaRPr lang="en-US" altLang="zh-CN" dirty="0"/>
          </a:p>
        </p:txBody>
      </p:sp>
      <p:sp>
        <p:nvSpPr>
          <p:cNvPr id="3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084332" y="1803960"/>
            <a:ext cx="2388001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X.X</a:t>
            </a:r>
            <a:endParaRPr lang="en-US" altLang="zh-CN" dirty="0"/>
          </a:p>
        </p:txBody>
      </p:sp>
      <p:sp>
        <p:nvSpPr>
          <p:cNvPr id="3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533" y="3089025"/>
            <a:ext cx="3071784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Author/ID</a:t>
            </a:r>
            <a:endParaRPr lang="en-US" altLang="zh-CN" dirty="0"/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079776" y="3089025"/>
            <a:ext cx="216015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239933" y="3089025"/>
            <a:ext cx="29284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Reviewer/ID</a:t>
            </a:r>
            <a:endParaRPr lang="en-US" altLang="zh-CN" dirty="0"/>
          </a:p>
        </p:txBody>
      </p:sp>
      <p:sp>
        <p:nvSpPr>
          <p:cNvPr id="4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68341" y="3089025"/>
            <a:ext cx="2303992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43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19436" y="3608189"/>
            <a:ext cx="3071784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Author/ID</a:t>
            </a:r>
            <a:endParaRPr lang="en-US" altLang="zh-CN" dirty="0"/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091679" y="3608189"/>
            <a:ext cx="216015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251836" y="3608189"/>
            <a:ext cx="29284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Reviewer/ID</a:t>
            </a:r>
            <a:endParaRPr lang="en-US" altLang="zh-CN" dirty="0"/>
          </a:p>
        </p:txBody>
      </p:sp>
      <p:sp>
        <p:nvSpPr>
          <p:cNvPr id="46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80244" y="3608189"/>
            <a:ext cx="2303992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47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995796" y="4077072"/>
            <a:ext cx="3071784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Author/ID</a:t>
            </a:r>
            <a:endParaRPr lang="en-US" altLang="zh-CN" dirty="0"/>
          </a:p>
        </p:txBody>
      </p:sp>
      <p:sp>
        <p:nvSpPr>
          <p:cNvPr id="48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068039" y="4077072"/>
            <a:ext cx="216015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228196" y="4077072"/>
            <a:ext cx="29284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Reviewer/ID</a:t>
            </a:r>
            <a:endParaRPr lang="en-US" altLang="zh-CN" dirty="0"/>
          </a:p>
        </p:txBody>
      </p:sp>
      <p:sp>
        <p:nvSpPr>
          <p:cNvPr id="50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56604" y="4077072"/>
            <a:ext cx="2303992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51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19436" y="4581128"/>
            <a:ext cx="3071784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Author/ID</a:t>
            </a:r>
            <a:endParaRPr lang="en-US" altLang="zh-CN" dirty="0"/>
          </a:p>
        </p:txBody>
      </p:sp>
      <p:sp>
        <p:nvSpPr>
          <p:cNvPr id="52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091679" y="4581128"/>
            <a:ext cx="216015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53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251836" y="4581128"/>
            <a:ext cx="29284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Reviewer/ID</a:t>
            </a:r>
            <a:endParaRPr lang="en-US" altLang="zh-CN" dirty="0"/>
          </a:p>
        </p:txBody>
      </p:sp>
      <p:sp>
        <p:nvSpPr>
          <p:cNvPr id="54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80244" y="4581128"/>
            <a:ext cx="2303992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55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995796" y="5049180"/>
            <a:ext cx="3071784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Author/ID</a:t>
            </a:r>
            <a:endParaRPr lang="en-US" altLang="zh-CN" dirty="0"/>
          </a:p>
        </p:txBody>
      </p:sp>
      <p:sp>
        <p:nvSpPr>
          <p:cNvPr id="56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8039" y="5049180"/>
            <a:ext cx="216015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57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228196" y="5049180"/>
            <a:ext cx="29284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Reviewer/ID</a:t>
            </a:r>
            <a:endParaRPr lang="en-US" altLang="zh-CN" dirty="0"/>
          </a:p>
        </p:txBody>
      </p:sp>
      <p:sp>
        <p:nvSpPr>
          <p:cNvPr id="58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56604" y="5049180"/>
            <a:ext cx="2303992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59" name="文本占位符 7"/>
          <p:cNvSpPr>
            <a:spLocks noGrp="1"/>
          </p:cNvSpPr>
          <p:nvPr>
            <p:ph type="body" sz="quarter" idx="37" hasCustomPrompt="1"/>
          </p:nvPr>
        </p:nvSpPr>
        <p:spPr>
          <a:xfrm>
            <a:off x="1019436" y="5553236"/>
            <a:ext cx="3071784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Author/ID</a:t>
            </a:r>
            <a:endParaRPr lang="en-US" altLang="zh-CN" dirty="0"/>
          </a:p>
        </p:txBody>
      </p:sp>
      <p:sp>
        <p:nvSpPr>
          <p:cNvPr id="60" name="文本占位符 7"/>
          <p:cNvSpPr>
            <a:spLocks noGrp="1"/>
          </p:cNvSpPr>
          <p:nvPr>
            <p:ph type="body" sz="quarter" idx="38" hasCustomPrompt="1"/>
          </p:nvPr>
        </p:nvSpPr>
        <p:spPr>
          <a:xfrm>
            <a:off x="4091679" y="5553236"/>
            <a:ext cx="216015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61" name="文本占位符 7"/>
          <p:cNvSpPr>
            <a:spLocks noGrp="1"/>
          </p:cNvSpPr>
          <p:nvPr>
            <p:ph type="body" sz="quarter" idx="39" hasCustomPrompt="1"/>
          </p:nvPr>
        </p:nvSpPr>
        <p:spPr>
          <a:xfrm>
            <a:off x="6251836" y="5553236"/>
            <a:ext cx="2928408" cy="5048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anose="05000000000000000000" pitchFamily="2" charset="2"/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Reviewer/ID</a:t>
            </a:r>
            <a:endParaRPr lang="en-US" altLang="zh-CN" dirty="0"/>
          </a:p>
        </p:txBody>
      </p:sp>
      <p:sp>
        <p:nvSpPr>
          <p:cNvPr id="62" name="文本占位符 7"/>
          <p:cNvSpPr>
            <a:spLocks noGrp="1"/>
          </p:cNvSpPr>
          <p:nvPr>
            <p:ph type="body" sz="quarter" idx="40" hasCustomPrompt="1"/>
          </p:nvPr>
        </p:nvSpPr>
        <p:spPr>
          <a:xfrm>
            <a:off x="9180244" y="5553236"/>
            <a:ext cx="2303992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Type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1878" y="1242452"/>
            <a:ext cx="11306175" cy="4680000"/>
          </a:xfrm>
          <a:prstGeom prst="rect">
            <a:avLst/>
          </a:prstGeom>
        </p:spPr>
        <p:txBody>
          <a:bodyPr/>
          <a:lstStyle>
            <a:lvl1pPr marL="457200" marR="0" indent="-457200" algn="just" defTabSz="802005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220" indent="-342900" algn="just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en-US" altLang="zh-CN" dirty="0"/>
              <a:t>Question description.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4" name="TextBox 10"/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>
            <a:defPPr>
              <a:defRPr lang="zh-CN"/>
            </a:defPPr>
            <a:lvl1pPr defTabSz="1001395" eaLnBrk="0" hangingPunct="0"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 fontAlgn="ctr"/>
            <a:r>
              <a:rPr lang="en-US" altLang="zh-CN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Quiz</a:t>
            </a:r>
            <a:endParaRPr lang="en-US" altLang="zh-CN" baseline="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5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6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479376" y="424270"/>
            <a:ext cx="495619" cy="592462"/>
            <a:chOff x="5554662" y="2422526"/>
            <a:chExt cx="690564" cy="825500"/>
          </a:xfrm>
          <a:solidFill>
            <a:schemeClr val="bg1"/>
          </a:solidFill>
        </p:grpSpPr>
        <p:sp>
          <p:nvSpPr>
            <p:cNvPr id="28" name="Freeform 30"/>
            <p:cNvSpPr/>
            <p:nvPr/>
          </p:nvSpPr>
          <p:spPr bwMode="auto">
            <a:xfrm>
              <a:off x="5554662" y="2487613"/>
              <a:ext cx="258763" cy="760413"/>
            </a:xfrm>
            <a:custGeom>
              <a:avLst/>
              <a:gdLst>
                <a:gd name="T0" fmla="*/ 233 w 245"/>
                <a:gd name="T1" fmla="*/ 722 h 722"/>
                <a:gd name="T2" fmla="*/ 245 w 245"/>
                <a:gd name="T3" fmla="*/ 710 h 722"/>
                <a:gd name="T4" fmla="*/ 245 w 245"/>
                <a:gd name="T5" fmla="*/ 614 h 722"/>
                <a:gd name="T6" fmla="*/ 187 w 245"/>
                <a:gd name="T7" fmla="*/ 559 h 722"/>
                <a:gd name="T8" fmla="*/ 93 w 245"/>
                <a:gd name="T9" fmla="*/ 499 h 722"/>
                <a:gd name="T10" fmla="*/ 93 w 245"/>
                <a:gd name="T11" fmla="*/ 401 h 722"/>
                <a:gd name="T12" fmla="*/ 82 w 245"/>
                <a:gd name="T13" fmla="*/ 398 h 722"/>
                <a:gd name="T14" fmla="*/ 38 w 245"/>
                <a:gd name="T15" fmla="*/ 381 h 722"/>
                <a:gd name="T16" fmla="*/ 102 w 245"/>
                <a:gd name="T17" fmla="*/ 255 h 722"/>
                <a:gd name="T18" fmla="*/ 106 w 245"/>
                <a:gd name="T19" fmla="*/ 250 h 722"/>
                <a:gd name="T20" fmla="*/ 105 w 245"/>
                <a:gd name="T21" fmla="*/ 244 h 722"/>
                <a:gd name="T22" fmla="*/ 218 w 245"/>
                <a:gd name="T23" fmla="*/ 31 h 722"/>
                <a:gd name="T24" fmla="*/ 225 w 245"/>
                <a:gd name="T25" fmla="*/ 15 h 722"/>
                <a:gd name="T26" fmla="*/ 222 w 245"/>
                <a:gd name="T27" fmla="*/ 9 h 722"/>
                <a:gd name="T28" fmla="*/ 207 w 245"/>
                <a:gd name="T29" fmla="*/ 3 h 722"/>
                <a:gd name="T30" fmla="*/ 86 w 245"/>
                <a:gd name="T31" fmla="*/ 148 h 722"/>
                <a:gd name="T32" fmla="*/ 75 w 245"/>
                <a:gd name="T33" fmla="*/ 240 h 722"/>
                <a:gd name="T34" fmla="*/ 8 w 245"/>
                <a:gd name="T35" fmla="*/ 390 h 722"/>
                <a:gd name="T36" fmla="*/ 8 w 245"/>
                <a:gd name="T37" fmla="*/ 391 h 722"/>
                <a:gd name="T38" fmla="*/ 8 w 245"/>
                <a:gd name="T39" fmla="*/ 393 h 722"/>
                <a:gd name="T40" fmla="*/ 63 w 245"/>
                <a:gd name="T41" fmla="*/ 424 h 722"/>
                <a:gd name="T42" fmla="*/ 63 w 245"/>
                <a:gd name="T43" fmla="*/ 500 h 722"/>
                <a:gd name="T44" fmla="*/ 179 w 245"/>
                <a:gd name="T45" fmla="*/ 588 h 722"/>
                <a:gd name="T46" fmla="*/ 215 w 245"/>
                <a:gd name="T47" fmla="*/ 612 h 722"/>
                <a:gd name="T48" fmla="*/ 215 w 245"/>
                <a:gd name="T49" fmla="*/ 614 h 722"/>
                <a:gd name="T50" fmla="*/ 215 w 245"/>
                <a:gd name="T51" fmla="*/ 710 h 722"/>
                <a:gd name="T52" fmla="*/ 227 w 245"/>
                <a:gd name="T53" fmla="*/ 722 h 722"/>
                <a:gd name="T54" fmla="*/ 233 w 245"/>
                <a:gd name="T55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" h="722">
                  <a:moveTo>
                    <a:pt x="233" y="722"/>
                  </a:moveTo>
                  <a:cubicBezTo>
                    <a:pt x="240" y="722"/>
                    <a:pt x="245" y="717"/>
                    <a:pt x="245" y="710"/>
                  </a:cubicBezTo>
                  <a:cubicBezTo>
                    <a:pt x="245" y="614"/>
                    <a:pt x="245" y="614"/>
                    <a:pt x="245" y="614"/>
                  </a:cubicBezTo>
                  <a:cubicBezTo>
                    <a:pt x="245" y="605"/>
                    <a:pt x="242" y="574"/>
                    <a:pt x="187" y="559"/>
                  </a:cubicBezTo>
                  <a:cubicBezTo>
                    <a:pt x="128" y="543"/>
                    <a:pt x="94" y="522"/>
                    <a:pt x="93" y="499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82" y="398"/>
                    <a:pt x="82" y="398"/>
                    <a:pt x="82" y="398"/>
                  </a:cubicBezTo>
                  <a:cubicBezTo>
                    <a:pt x="64" y="393"/>
                    <a:pt x="45" y="385"/>
                    <a:pt x="38" y="381"/>
                  </a:cubicBezTo>
                  <a:cubicBezTo>
                    <a:pt x="38" y="369"/>
                    <a:pt x="44" y="325"/>
                    <a:pt x="102" y="255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5" y="237"/>
                    <a:pt x="92" y="92"/>
                    <a:pt x="218" y="31"/>
                  </a:cubicBezTo>
                  <a:cubicBezTo>
                    <a:pt x="224" y="28"/>
                    <a:pt x="227" y="21"/>
                    <a:pt x="225" y="15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220" y="3"/>
                    <a:pt x="213" y="0"/>
                    <a:pt x="207" y="3"/>
                  </a:cubicBezTo>
                  <a:cubicBezTo>
                    <a:pt x="147" y="31"/>
                    <a:pt x="105" y="81"/>
                    <a:pt x="86" y="148"/>
                  </a:cubicBezTo>
                  <a:cubicBezTo>
                    <a:pt x="74" y="189"/>
                    <a:pt x="74" y="226"/>
                    <a:pt x="75" y="240"/>
                  </a:cubicBezTo>
                  <a:cubicBezTo>
                    <a:pt x="0" y="333"/>
                    <a:pt x="7" y="385"/>
                    <a:pt x="8" y="390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10" y="397"/>
                    <a:pt x="14" y="409"/>
                    <a:pt x="63" y="424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5" y="539"/>
                    <a:pt x="104" y="569"/>
                    <a:pt x="179" y="588"/>
                  </a:cubicBezTo>
                  <a:cubicBezTo>
                    <a:pt x="213" y="597"/>
                    <a:pt x="215" y="611"/>
                    <a:pt x="215" y="612"/>
                  </a:cubicBezTo>
                  <a:cubicBezTo>
                    <a:pt x="215" y="614"/>
                    <a:pt x="215" y="614"/>
                    <a:pt x="215" y="614"/>
                  </a:cubicBezTo>
                  <a:cubicBezTo>
                    <a:pt x="215" y="710"/>
                    <a:pt x="215" y="710"/>
                    <a:pt x="215" y="710"/>
                  </a:cubicBezTo>
                  <a:cubicBezTo>
                    <a:pt x="215" y="717"/>
                    <a:pt x="220" y="722"/>
                    <a:pt x="227" y="722"/>
                  </a:cubicBezTo>
                  <a:lnTo>
                    <a:pt x="233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6029325" y="2752726"/>
              <a:ext cx="169863" cy="495300"/>
            </a:xfrm>
            <a:custGeom>
              <a:avLst/>
              <a:gdLst>
                <a:gd name="T0" fmla="*/ 21 w 162"/>
                <a:gd name="T1" fmla="*/ 470 h 470"/>
                <a:gd name="T2" fmla="*/ 33 w 162"/>
                <a:gd name="T3" fmla="*/ 458 h 470"/>
                <a:gd name="T4" fmla="*/ 33 w 162"/>
                <a:gd name="T5" fmla="*/ 361 h 470"/>
                <a:gd name="T6" fmla="*/ 108 w 162"/>
                <a:gd name="T7" fmla="*/ 168 h 470"/>
                <a:gd name="T8" fmla="*/ 162 w 162"/>
                <a:gd name="T9" fmla="*/ 13 h 470"/>
                <a:gd name="T10" fmla="*/ 151 w 162"/>
                <a:gd name="T11" fmla="*/ 1 h 470"/>
                <a:gd name="T12" fmla="*/ 144 w 162"/>
                <a:gd name="T13" fmla="*/ 0 h 470"/>
                <a:gd name="T14" fmla="*/ 131 w 162"/>
                <a:gd name="T15" fmla="*/ 12 h 470"/>
                <a:gd name="T16" fmla="*/ 84 w 162"/>
                <a:gd name="T17" fmla="*/ 149 h 470"/>
                <a:gd name="T18" fmla="*/ 3 w 162"/>
                <a:gd name="T19" fmla="*/ 362 h 470"/>
                <a:gd name="T20" fmla="*/ 3 w 162"/>
                <a:gd name="T21" fmla="*/ 458 h 470"/>
                <a:gd name="T22" fmla="*/ 15 w 162"/>
                <a:gd name="T23" fmla="*/ 470 h 470"/>
                <a:gd name="T24" fmla="*/ 21 w 162"/>
                <a:gd name="T2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70">
                  <a:moveTo>
                    <a:pt x="21" y="470"/>
                  </a:moveTo>
                  <a:cubicBezTo>
                    <a:pt x="28" y="470"/>
                    <a:pt x="33" y="465"/>
                    <a:pt x="33" y="458"/>
                  </a:cubicBezTo>
                  <a:cubicBezTo>
                    <a:pt x="33" y="361"/>
                    <a:pt x="33" y="361"/>
                    <a:pt x="33" y="361"/>
                  </a:cubicBezTo>
                  <a:cubicBezTo>
                    <a:pt x="33" y="360"/>
                    <a:pt x="29" y="262"/>
                    <a:pt x="108" y="168"/>
                  </a:cubicBezTo>
                  <a:cubicBezTo>
                    <a:pt x="137" y="133"/>
                    <a:pt x="157" y="75"/>
                    <a:pt x="162" y="13"/>
                  </a:cubicBezTo>
                  <a:cubicBezTo>
                    <a:pt x="162" y="7"/>
                    <a:pt x="157" y="1"/>
                    <a:pt x="151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8" y="0"/>
                    <a:pt x="132" y="5"/>
                    <a:pt x="131" y="12"/>
                  </a:cubicBezTo>
                  <a:cubicBezTo>
                    <a:pt x="127" y="67"/>
                    <a:pt x="110" y="119"/>
                    <a:pt x="84" y="149"/>
                  </a:cubicBezTo>
                  <a:cubicBezTo>
                    <a:pt x="0" y="249"/>
                    <a:pt x="3" y="353"/>
                    <a:pt x="3" y="362"/>
                  </a:cubicBezTo>
                  <a:cubicBezTo>
                    <a:pt x="3" y="458"/>
                    <a:pt x="3" y="458"/>
                    <a:pt x="3" y="458"/>
                  </a:cubicBezTo>
                  <a:cubicBezTo>
                    <a:pt x="3" y="465"/>
                    <a:pt x="8" y="470"/>
                    <a:pt x="15" y="470"/>
                  </a:cubicBezTo>
                  <a:lnTo>
                    <a:pt x="21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5851525" y="2489201"/>
              <a:ext cx="325437" cy="406401"/>
            </a:xfrm>
            <a:custGeom>
              <a:avLst/>
              <a:gdLst>
                <a:gd name="T0" fmla="*/ 155 w 309"/>
                <a:gd name="T1" fmla="*/ 386 h 386"/>
                <a:gd name="T2" fmla="*/ 189 w 309"/>
                <a:gd name="T3" fmla="*/ 363 h 386"/>
                <a:gd name="T4" fmla="*/ 208 w 309"/>
                <a:gd name="T5" fmla="*/ 363 h 386"/>
                <a:gd name="T6" fmla="*/ 232 w 309"/>
                <a:gd name="T7" fmla="*/ 353 h 386"/>
                <a:gd name="T8" fmla="*/ 242 w 309"/>
                <a:gd name="T9" fmla="*/ 329 h 386"/>
                <a:gd name="T10" fmla="*/ 242 w 309"/>
                <a:gd name="T11" fmla="*/ 308 h 386"/>
                <a:gd name="T12" fmla="*/ 212 w 309"/>
                <a:gd name="T13" fmla="*/ 308 h 386"/>
                <a:gd name="T14" fmla="*/ 212 w 309"/>
                <a:gd name="T15" fmla="*/ 329 h 386"/>
                <a:gd name="T16" fmla="*/ 210 w 309"/>
                <a:gd name="T17" fmla="*/ 332 h 386"/>
                <a:gd name="T18" fmla="*/ 208 w 309"/>
                <a:gd name="T19" fmla="*/ 333 h 386"/>
                <a:gd name="T20" fmla="*/ 162 w 309"/>
                <a:gd name="T21" fmla="*/ 333 h 386"/>
                <a:gd name="T22" fmla="*/ 162 w 309"/>
                <a:gd name="T23" fmla="*/ 348 h 386"/>
                <a:gd name="T24" fmla="*/ 155 w 309"/>
                <a:gd name="T25" fmla="*/ 356 h 386"/>
                <a:gd name="T26" fmla="*/ 147 w 309"/>
                <a:gd name="T27" fmla="*/ 348 h 386"/>
                <a:gd name="T28" fmla="*/ 147 w 309"/>
                <a:gd name="T29" fmla="*/ 333 h 386"/>
                <a:gd name="T30" fmla="*/ 101 w 309"/>
                <a:gd name="T31" fmla="*/ 333 h 386"/>
                <a:gd name="T32" fmla="*/ 98 w 309"/>
                <a:gd name="T33" fmla="*/ 329 h 386"/>
                <a:gd name="T34" fmla="*/ 98 w 309"/>
                <a:gd name="T35" fmla="*/ 266 h 386"/>
                <a:gd name="T36" fmla="*/ 90 w 309"/>
                <a:gd name="T37" fmla="*/ 262 h 386"/>
                <a:gd name="T38" fmla="*/ 30 w 309"/>
                <a:gd name="T39" fmla="*/ 155 h 386"/>
                <a:gd name="T40" fmla="*/ 155 w 309"/>
                <a:gd name="T41" fmla="*/ 31 h 386"/>
                <a:gd name="T42" fmla="*/ 279 w 309"/>
                <a:gd name="T43" fmla="*/ 155 h 386"/>
                <a:gd name="T44" fmla="*/ 222 w 309"/>
                <a:gd name="T45" fmla="*/ 260 h 386"/>
                <a:gd name="T46" fmla="*/ 174 w 309"/>
                <a:gd name="T47" fmla="*/ 259 h 386"/>
                <a:gd name="T48" fmla="*/ 170 w 309"/>
                <a:gd name="T49" fmla="*/ 255 h 386"/>
                <a:gd name="T50" fmla="*/ 170 w 309"/>
                <a:gd name="T51" fmla="*/ 188 h 386"/>
                <a:gd name="T52" fmla="*/ 139 w 309"/>
                <a:gd name="T53" fmla="*/ 188 h 386"/>
                <a:gd name="T54" fmla="*/ 139 w 309"/>
                <a:gd name="T55" fmla="*/ 255 h 386"/>
                <a:gd name="T56" fmla="*/ 174 w 309"/>
                <a:gd name="T57" fmla="*/ 290 h 386"/>
                <a:gd name="T58" fmla="*/ 231 w 309"/>
                <a:gd name="T59" fmla="*/ 290 h 386"/>
                <a:gd name="T60" fmla="*/ 235 w 309"/>
                <a:gd name="T61" fmla="*/ 288 h 386"/>
                <a:gd name="T62" fmla="*/ 309 w 309"/>
                <a:gd name="T63" fmla="*/ 155 h 386"/>
                <a:gd name="T64" fmla="*/ 155 w 309"/>
                <a:gd name="T65" fmla="*/ 0 h 386"/>
                <a:gd name="T66" fmla="*/ 0 w 309"/>
                <a:gd name="T67" fmla="*/ 155 h 386"/>
                <a:gd name="T68" fmla="*/ 67 w 309"/>
                <a:gd name="T69" fmla="*/ 283 h 386"/>
                <a:gd name="T70" fmla="*/ 67 w 309"/>
                <a:gd name="T71" fmla="*/ 329 h 386"/>
                <a:gd name="T72" fmla="*/ 101 w 309"/>
                <a:gd name="T73" fmla="*/ 363 h 386"/>
                <a:gd name="T74" fmla="*/ 120 w 309"/>
                <a:gd name="T75" fmla="*/ 363 h 386"/>
                <a:gd name="T76" fmla="*/ 155 w 309"/>
                <a:gd name="T7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386">
                  <a:moveTo>
                    <a:pt x="155" y="386"/>
                  </a:moveTo>
                  <a:cubicBezTo>
                    <a:pt x="170" y="386"/>
                    <a:pt x="184" y="377"/>
                    <a:pt x="18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17" y="363"/>
                    <a:pt x="226" y="360"/>
                    <a:pt x="232" y="353"/>
                  </a:cubicBezTo>
                  <a:cubicBezTo>
                    <a:pt x="238" y="347"/>
                    <a:pt x="242" y="338"/>
                    <a:pt x="242" y="329"/>
                  </a:cubicBezTo>
                  <a:cubicBezTo>
                    <a:pt x="242" y="308"/>
                    <a:pt x="242" y="308"/>
                    <a:pt x="242" y="308"/>
                  </a:cubicBezTo>
                  <a:cubicBezTo>
                    <a:pt x="212" y="308"/>
                    <a:pt x="212" y="308"/>
                    <a:pt x="212" y="308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30"/>
                    <a:pt x="211" y="331"/>
                    <a:pt x="210" y="332"/>
                  </a:cubicBezTo>
                  <a:cubicBezTo>
                    <a:pt x="210" y="332"/>
                    <a:pt x="209" y="333"/>
                    <a:pt x="208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2" y="348"/>
                    <a:pt x="162" y="348"/>
                    <a:pt x="162" y="348"/>
                  </a:cubicBezTo>
                  <a:cubicBezTo>
                    <a:pt x="162" y="352"/>
                    <a:pt x="159" y="356"/>
                    <a:pt x="155" y="356"/>
                  </a:cubicBezTo>
                  <a:cubicBezTo>
                    <a:pt x="150" y="356"/>
                    <a:pt x="147" y="352"/>
                    <a:pt x="147" y="348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99" y="333"/>
                    <a:pt x="98" y="331"/>
                    <a:pt x="98" y="329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0" y="262"/>
                    <a:pt x="90" y="262"/>
                    <a:pt x="90" y="262"/>
                  </a:cubicBezTo>
                  <a:cubicBezTo>
                    <a:pt x="53" y="239"/>
                    <a:pt x="30" y="199"/>
                    <a:pt x="30" y="155"/>
                  </a:cubicBezTo>
                  <a:cubicBezTo>
                    <a:pt x="30" y="87"/>
                    <a:pt x="86" y="31"/>
                    <a:pt x="155" y="31"/>
                  </a:cubicBezTo>
                  <a:cubicBezTo>
                    <a:pt x="223" y="31"/>
                    <a:pt x="279" y="87"/>
                    <a:pt x="279" y="155"/>
                  </a:cubicBezTo>
                  <a:cubicBezTo>
                    <a:pt x="279" y="198"/>
                    <a:pt x="258" y="236"/>
                    <a:pt x="222" y="260"/>
                  </a:cubicBezTo>
                  <a:cubicBezTo>
                    <a:pt x="174" y="259"/>
                    <a:pt x="174" y="259"/>
                    <a:pt x="174" y="259"/>
                  </a:cubicBezTo>
                  <a:cubicBezTo>
                    <a:pt x="172" y="259"/>
                    <a:pt x="170" y="258"/>
                    <a:pt x="170" y="255"/>
                  </a:cubicBezTo>
                  <a:cubicBezTo>
                    <a:pt x="170" y="188"/>
                    <a:pt x="170" y="188"/>
                    <a:pt x="170" y="188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9" y="274"/>
                    <a:pt x="155" y="290"/>
                    <a:pt x="174" y="290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81" y="259"/>
                    <a:pt x="309" y="21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07"/>
                    <a:pt x="25" y="254"/>
                    <a:pt x="67" y="283"/>
                  </a:cubicBezTo>
                  <a:cubicBezTo>
                    <a:pt x="67" y="329"/>
                    <a:pt x="67" y="329"/>
                    <a:pt x="67" y="329"/>
                  </a:cubicBezTo>
                  <a:cubicBezTo>
                    <a:pt x="67" y="348"/>
                    <a:pt x="83" y="363"/>
                    <a:pt x="101" y="363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26" y="377"/>
                    <a:pt x="139" y="386"/>
                    <a:pt x="155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5956300" y="2597151"/>
              <a:ext cx="114300" cy="114300"/>
            </a:xfrm>
            <a:custGeom>
              <a:avLst/>
              <a:gdLst>
                <a:gd name="T0" fmla="*/ 55 w 109"/>
                <a:gd name="T1" fmla="*/ 108 h 108"/>
                <a:gd name="T2" fmla="*/ 109 w 109"/>
                <a:gd name="T3" fmla="*/ 54 h 108"/>
                <a:gd name="T4" fmla="*/ 55 w 109"/>
                <a:gd name="T5" fmla="*/ 0 h 108"/>
                <a:gd name="T6" fmla="*/ 0 w 109"/>
                <a:gd name="T7" fmla="*/ 54 h 108"/>
                <a:gd name="T8" fmla="*/ 55 w 109"/>
                <a:gd name="T9" fmla="*/ 108 h 108"/>
                <a:gd name="T10" fmla="*/ 55 w 109"/>
                <a:gd name="T11" fmla="*/ 30 h 108"/>
                <a:gd name="T12" fmla="*/ 78 w 109"/>
                <a:gd name="T13" fmla="*/ 54 h 108"/>
                <a:gd name="T14" fmla="*/ 55 w 109"/>
                <a:gd name="T15" fmla="*/ 78 h 108"/>
                <a:gd name="T16" fmla="*/ 31 w 109"/>
                <a:gd name="T17" fmla="*/ 54 h 108"/>
                <a:gd name="T18" fmla="*/ 55 w 109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84" y="108"/>
                    <a:pt x="109" y="84"/>
                    <a:pt x="109" y="54"/>
                  </a:cubicBez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5" y="108"/>
                  </a:cubicBezTo>
                  <a:close/>
                  <a:moveTo>
                    <a:pt x="55" y="30"/>
                  </a:moveTo>
                  <a:cubicBezTo>
                    <a:pt x="68" y="30"/>
                    <a:pt x="78" y="41"/>
                    <a:pt x="78" y="54"/>
                  </a:cubicBezTo>
                  <a:cubicBezTo>
                    <a:pt x="78" y="67"/>
                    <a:pt x="68" y="78"/>
                    <a:pt x="55" y="78"/>
                  </a:cubicBezTo>
                  <a:cubicBezTo>
                    <a:pt x="41" y="78"/>
                    <a:pt x="31" y="67"/>
                    <a:pt x="31" y="54"/>
                  </a:cubicBezTo>
                  <a:cubicBezTo>
                    <a:pt x="31" y="41"/>
                    <a:pt x="41" y="30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5997575" y="2422526"/>
              <a:ext cx="333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6132513" y="2479676"/>
              <a:ext cx="57150" cy="55563"/>
            </a:xfrm>
            <a:custGeom>
              <a:avLst/>
              <a:gdLst>
                <a:gd name="T0" fmla="*/ 14 w 36"/>
                <a:gd name="T1" fmla="*/ 35 h 35"/>
                <a:gd name="T2" fmla="*/ 36 w 36"/>
                <a:gd name="T3" fmla="*/ 14 h 35"/>
                <a:gd name="T4" fmla="*/ 21 w 36"/>
                <a:gd name="T5" fmla="*/ 0 h 35"/>
                <a:gd name="T6" fmla="*/ 0 w 36"/>
                <a:gd name="T7" fmla="*/ 21 h 35"/>
                <a:gd name="T8" fmla="*/ 14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4" y="35"/>
                  </a:moveTo>
                  <a:lnTo>
                    <a:pt x="36" y="1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6196013" y="2638426"/>
              <a:ext cx="492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5783263" y="2638426"/>
              <a:ext cx="476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5840413" y="2479676"/>
              <a:ext cx="55563" cy="55563"/>
            </a:xfrm>
            <a:custGeom>
              <a:avLst/>
              <a:gdLst>
                <a:gd name="T0" fmla="*/ 21 w 35"/>
                <a:gd name="T1" fmla="*/ 35 h 35"/>
                <a:gd name="T2" fmla="*/ 35 w 35"/>
                <a:gd name="T3" fmla="*/ 21 h 35"/>
                <a:gd name="T4" fmla="*/ 14 w 35"/>
                <a:gd name="T5" fmla="*/ 0 h 35"/>
                <a:gd name="T6" fmla="*/ 0 w 35"/>
                <a:gd name="T7" fmla="*/ 14 h 35"/>
                <a:gd name="T8" fmla="*/ 21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1" y="35"/>
                  </a:moveTo>
                  <a:lnTo>
                    <a:pt x="35" y="21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2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5913438" y="2433638"/>
              <a:ext cx="47625" cy="55563"/>
            </a:xfrm>
            <a:custGeom>
              <a:avLst/>
              <a:gdLst>
                <a:gd name="T0" fmla="*/ 11 w 30"/>
                <a:gd name="T1" fmla="*/ 35 h 35"/>
                <a:gd name="T2" fmla="*/ 30 w 30"/>
                <a:gd name="T3" fmla="*/ 28 h 35"/>
                <a:gd name="T4" fmla="*/ 19 w 30"/>
                <a:gd name="T5" fmla="*/ 0 h 35"/>
                <a:gd name="T6" fmla="*/ 0 w 30"/>
                <a:gd name="T7" fmla="*/ 7 h 35"/>
                <a:gd name="T8" fmla="*/ 11 w 3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11" y="35"/>
                  </a:moveTo>
                  <a:lnTo>
                    <a:pt x="30" y="28"/>
                  </a:lnTo>
                  <a:lnTo>
                    <a:pt x="19" y="0"/>
                  </a:lnTo>
                  <a:lnTo>
                    <a:pt x="0" y="7"/>
                  </a:lnTo>
                  <a:lnTo>
                    <a:pt x="1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6070600" y="2435226"/>
              <a:ext cx="49213" cy="57150"/>
            </a:xfrm>
            <a:custGeom>
              <a:avLst/>
              <a:gdLst>
                <a:gd name="T0" fmla="*/ 19 w 31"/>
                <a:gd name="T1" fmla="*/ 36 h 36"/>
                <a:gd name="T2" fmla="*/ 31 w 31"/>
                <a:gd name="T3" fmla="*/ 8 h 36"/>
                <a:gd name="T4" fmla="*/ 12 w 31"/>
                <a:gd name="T5" fmla="*/ 0 h 36"/>
                <a:gd name="T6" fmla="*/ 0 w 31"/>
                <a:gd name="T7" fmla="*/ 28 h 36"/>
                <a:gd name="T8" fmla="*/ 19 w 3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19" y="36"/>
                  </a:moveTo>
                  <a:lnTo>
                    <a:pt x="31" y="8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6176963" y="2554288"/>
              <a:ext cx="57150" cy="47625"/>
            </a:xfrm>
            <a:custGeom>
              <a:avLst/>
              <a:gdLst>
                <a:gd name="T0" fmla="*/ 8 w 36"/>
                <a:gd name="T1" fmla="*/ 30 h 30"/>
                <a:gd name="T2" fmla="*/ 36 w 36"/>
                <a:gd name="T3" fmla="*/ 18 h 30"/>
                <a:gd name="T4" fmla="*/ 29 w 36"/>
                <a:gd name="T5" fmla="*/ 0 h 30"/>
                <a:gd name="T6" fmla="*/ 0 w 36"/>
                <a:gd name="T7" fmla="*/ 11 h 30"/>
                <a:gd name="T8" fmla="*/ 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8" y="30"/>
                  </a:moveTo>
                  <a:lnTo>
                    <a:pt x="36" y="18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5795963" y="2547938"/>
              <a:ext cx="57150" cy="47625"/>
            </a:xfrm>
            <a:custGeom>
              <a:avLst/>
              <a:gdLst>
                <a:gd name="T0" fmla="*/ 28 w 36"/>
                <a:gd name="T1" fmla="*/ 30 h 30"/>
                <a:gd name="T2" fmla="*/ 36 w 36"/>
                <a:gd name="T3" fmla="*/ 12 h 30"/>
                <a:gd name="T4" fmla="*/ 8 w 36"/>
                <a:gd name="T5" fmla="*/ 0 h 30"/>
                <a:gd name="T6" fmla="*/ 0 w 36"/>
                <a:gd name="T7" fmla="*/ 18 h 30"/>
                <a:gd name="T8" fmla="*/ 2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28" y="30"/>
                  </a:moveTo>
                  <a:lnTo>
                    <a:pt x="36" y="12"/>
                  </a:lnTo>
                  <a:lnTo>
                    <a:pt x="8" y="0"/>
                  </a:lnTo>
                  <a:lnTo>
                    <a:pt x="0" y="1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1" name="Freeform 6"/>
          <p:cNvSpPr/>
          <p:nvPr userDrawn="1"/>
        </p:nvSpPr>
        <p:spPr bwMode="auto">
          <a:xfrm>
            <a:off x="3288528" y="296368"/>
            <a:ext cx="8892000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-1" fmla="*/ 7021 w 10000"/>
              <a:gd name="connsiteY0-2" fmla="*/ 0 h 10000"/>
              <a:gd name="connsiteX1-3" fmla="*/ 0 w 10000"/>
              <a:gd name="connsiteY1-4" fmla="*/ 0 h 10000"/>
              <a:gd name="connsiteX2-5" fmla="*/ 197 w 10000"/>
              <a:gd name="connsiteY2-6" fmla="*/ 5024 h 10000"/>
              <a:gd name="connsiteX3-7" fmla="*/ 0 w 10000"/>
              <a:gd name="connsiteY3-8" fmla="*/ 10000 h 10000"/>
              <a:gd name="connsiteX4-9" fmla="*/ 10000 w 10000"/>
              <a:gd name="connsiteY4-10" fmla="*/ 10000 h 10000"/>
              <a:gd name="connsiteX5-11" fmla="*/ 7736 w 10000"/>
              <a:gd name="connsiteY5-12" fmla="*/ 5574 h 10000"/>
              <a:gd name="connsiteX6-13" fmla="*/ 7021 w 10000"/>
              <a:gd name="connsiteY6-14" fmla="*/ 0 h 10000"/>
              <a:gd name="connsiteX0-15" fmla="*/ 7021 w 7736"/>
              <a:gd name="connsiteY0-16" fmla="*/ 0 h 10038"/>
              <a:gd name="connsiteX1-17" fmla="*/ 0 w 7736"/>
              <a:gd name="connsiteY1-18" fmla="*/ 0 h 10038"/>
              <a:gd name="connsiteX2-19" fmla="*/ 197 w 7736"/>
              <a:gd name="connsiteY2-20" fmla="*/ 5024 h 10038"/>
              <a:gd name="connsiteX3-21" fmla="*/ 0 w 7736"/>
              <a:gd name="connsiteY3-22" fmla="*/ 10000 h 10038"/>
              <a:gd name="connsiteX4-23" fmla="*/ 7017 w 7736"/>
              <a:gd name="connsiteY4-24" fmla="*/ 10038 h 10038"/>
              <a:gd name="connsiteX5-25" fmla="*/ 7736 w 7736"/>
              <a:gd name="connsiteY5-26" fmla="*/ 5574 h 10038"/>
              <a:gd name="connsiteX6-27" fmla="*/ 7021 w 7736"/>
              <a:gd name="connsiteY6-28" fmla="*/ 0 h 10038"/>
              <a:gd name="connsiteX0-29" fmla="*/ 9076 w 9316"/>
              <a:gd name="connsiteY0-30" fmla="*/ 0 h 10000"/>
              <a:gd name="connsiteX1-31" fmla="*/ 0 w 9316"/>
              <a:gd name="connsiteY1-32" fmla="*/ 0 h 10000"/>
              <a:gd name="connsiteX2-33" fmla="*/ 255 w 9316"/>
              <a:gd name="connsiteY2-34" fmla="*/ 5005 h 10000"/>
              <a:gd name="connsiteX3-35" fmla="*/ 0 w 9316"/>
              <a:gd name="connsiteY3-36" fmla="*/ 9962 h 10000"/>
              <a:gd name="connsiteX4-37" fmla="*/ 9071 w 9316"/>
              <a:gd name="connsiteY4-38" fmla="*/ 10000 h 10000"/>
              <a:gd name="connsiteX5-39" fmla="*/ 9316 w 9316"/>
              <a:gd name="connsiteY5-40" fmla="*/ 5668 h 10000"/>
              <a:gd name="connsiteX6-41" fmla="*/ 9076 w 9316"/>
              <a:gd name="connsiteY6-42" fmla="*/ 0 h 10000"/>
              <a:gd name="connsiteX0-43" fmla="*/ 9742 w 10000"/>
              <a:gd name="connsiteY0-44" fmla="*/ 0 h 10000"/>
              <a:gd name="connsiteX1-45" fmla="*/ 0 w 10000"/>
              <a:gd name="connsiteY1-46" fmla="*/ 0 h 10000"/>
              <a:gd name="connsiteX2-47" fmla="*/ 274 w 10000"/>
              <a:gd name="connsiteY2-48" fmla="*/ 5005 h 10000"/>
              <a:gd name="connsiteX3-49" fmla="*/ 0 w 10000"/>
              <a:gd name="connsiteY3-50" fmla="*/ 9962 h 10000"/>
              <a:gd name="connsiteX4-51" fmla="*/ 9737 w 10000"/>
              <a:gd name="connsiteY4-52" fmla="*/ 10000 h 10000"/>
              <a:gd name="connsiteX5-53" fmla="*/ 10000 w 10000"/>
              <a:gd name="connsiteY5-54" fmla="*/ 5668 h 10000"/>
              <a:gd name="connsiteX6-55" fmla="*/ 9742 w 10000"/>
              <a:gd name="connsiteY6-56" fmla="*/ 0 h 10000"/>
              <a:gd name="connsiteX0-57" fmla="*/ 9742 w 9877"/>
              <a:gd name="connsiteY0-58" fmla="*/ 0 h 10000"/>
              <a:gd name="connsiteX1-59" fmla="*/ 0 w 9877"/>
              <a:gd name="connsiteY1-60" fmla="*/ 0 h 10000"/>
              <a:gd name="connsiteX2-61" fmla="*/ 274 w 9877"/>
              <a:gd name="connsiteY2-62" fmla="*/ 5005 h 10000"/>
              <a:gd name="connsiteX3-63" fmla="*/ 0 w 9877"/>
              <a:gd name="connsiteY3-64" fmla="*/ 9962 h 10000"/>
              <a:gd name="connsiteX4-65" fmla="*/ 9737 w 9877"/>
              <a:gd name="connsiteY4-66" fmla="*/ 10000 h 10000"/>
              <a:gd name="connsiteX5-67" fmla="*/ 9738 w 9877"/>
              <a:gd name="connsiteY5-68" fmla="*/ 5783 h 10000"/>
              <a:gd name="connsiteX6-69" fmla="*/ 9742 w 9877"/>
              <a:gd name="connsiteY6-70" fmla="*/ 0 h 10000"/>
              <a:gd name="connsiteX0-71" fmla="*/ 9863 w 9991"/>
              <a:gd name="connsiteY0-72" fmla="*/ 0 h 10000"/>
              <a:gd name="connsiteX1-73" fmla="*/ 0 w 9991"/>
              <a:gd name="connsiteY1-74" fmla="*/ 0 h 10000"/>
              <a:gd name="connsiteX2-75" fmla="*/ 277 w 9991"/>
              <a:gd name="connsiteY2-76" fmla="*/ 5005 h 10000"/>
              <a:gd name="connsiteX3-77" fmla="*/ 0 w 9991"/>
              <a:gd name="connsiteY3-78" fmla="*/ 9962 h 10000"/>
              <a:gd name="connsiteX4-79" fmla="*/ 9858 w 9991"/>
              <a:gd name="connsiteY4-80" fmla="*/ 10000 h 10000"/>
              <a:gd name="connsiteX5-81" fmla="*/ 9817 w 9991"/>
              <a:gd name="connsiteY5-82" fmla="*/ 5783 h 10000"/>
              <a:gd name="connsiteX6-83" fmla="*/ 9863 w 9991"/>
              <a:gd name="connsiteY6-84" fmla="*/ 0 h 10000"/>
              <a:gd name="connsiteX0-85" fmla="*/ 9872 w 10014"/>
              <a:gd name="connsiteY0-86" fmla="*/ 0 h 10000"/>
              <a:gd name="connsiteX1-87" fmla="*/ 0 w 10014"/>
              <a:gd name="connsiteY1-88" fmla="*/ 0 h 10000"/>
              <a:gd name="connsiteX2-89" fmla="*/ 277 w 10014"/>
              <a:gd name="connsiteY2-90" fmla="*/ 5005 h 10000"/>
              <a:gd name="connsiteX3-91" fmla="*/ 0 w 10014"/>
              <a:gd name="connsiteY3-92" fmla="*/ 9962 h 10000"/>
              <a:gd name="connsiteX4-93" fmla="*/ 9867 w 10014"/>
              <a:gd name="connsiteY4-94" fmla="*/ 10000 h 10000"/>
              <a:gd name="connsiteX5-95" fmla="*/ 9890 w 10014"/>
              <a:gd name="connsiteY5-96" fmla="*/ 5745 h 10000"/>
              <a:gd name="connsiteX6-97" fmla="*/ 9872 w 10014"/>
              <a:gd name="connsiteY6-98" fmla="*/ 0 h 10000"/>
              <a:gd name="connsiteX0-99" fmla="*/ 9872 w 10030"/>
              <a:gd name="connsiteY0-100" fmla="*/ 0 h 10000"/>
              <a:gd name="connsiteX1-101" fmla="*/ 0 w 10030"/>
              <a:gd name="connsiteY1-102" fmla="*/ 0 h 10000"/>
              <a:gd name="connsiteX2-103" fmla="*/ 277 w 10030"/>
              <a:gd name="connsiteY2-104" fmla="*/ 5005 h 10000"/>
              <a:gd name="connsiteX3-105" fmla="*/ 0 w 10030"/>
              <a:gd name="connsiteY3-106" fmla="*/ 9962 h 10000"/>
              <a:gd name="connsiteX4-107" fmla="*/ 9867 w 10030"/>
              <a:gd name="connsiteY4-108" fmla="*/ 10000 h 10000"/>
              <a:gd name="connsiteX5-109" fmla="*/ 9890 w 10030"/>
              <a:gd name="connsiteY5-110" fmla="*/ 5745 h 10000"/>
              <a:gd name="connsiteX6-111" fmla="*/ 9872 w 10030"/>
              <a:gd name="connsiteY6-112" fmla="*/ 0 h 10000"/>
              <a:gd name="connsiteX0-113" fmla="*/ 9872 w 9921"/>
              <a:gd name="connsiteY0-114" fmla="*/ 0 h 10000"/>
              <a:gd name="connsiteX1-115" fmla="*/ 0 w 9921"/>
              <a:gd name="connsiteY1-116" fmla="*/ 0 h 10000"/>
              <a:gd name="connsiteX2-117" fmla="*/ 277 w 9921"/>
              <a:gd name="connsiteY2-118" fmla="*/ 5005 h 10000"/>
              <a:gd name="connsiteX3-119" fmla="*/ 0 w 9921"/>
              <a:gd name="connsiteY3-120" fmla="*/ 9962 h 10000"/>
              <a:gd name="connsiteX4-121" fmla="*/ 9867 w 9921"/>
              <a:gd name="connsiteY4-122" fmla="*/ 10000 h 10000"/>
              <a:gd name="connsiteX5-123" fmla="*/ 9890 w 9921"/>
              <a:gd name="connsiteY5-124" fmla="*/ 5745 h 10000"/>
              <a:gd name="connsiteX6-125" fmla="*/ 9872 w 9921"/>
              <a:gd name="connsiteY6-126" fmla="*/ 0 h 10000"/>
              <a:gd name="connsiteX0-127" fmla="*/ 9951 w 9974"/>
              <a:gd name="connsiteY0-128" fmla="*/ 0 h 10000"/>
              <a:gd name="connsiteX1-129" fmla="*/ 0 w 9974"/>
              <a:gd name="connsiteY1-130" fmla="*/ 0 h 10000"/>
              <a:gd name="connsiteX2-131" fmla="*/ 279 w 9974"/>
              <a:gd name="connsiteY2-132" fmla="*/ 5005 h 10000"/>
              <a:gd name="connsiteX3-133" fmla="*/ 0 w 9974"/>
              <a:gd name="connsiteY3-134" fmla="*/ 9962 h 10000"/>
              <a:gd name="connsiteX4-135" fmla="*/ 9946 w 9974"/>
              <a:gd name="connsiteY4-136" fmla="*/ 10000 h 10000"/>
              <a:gd name="connsiteX5-137" fmla="*/ 9969 w 9974"/>
              <a:gd name="connsiteY5-138" fmla="*/ 5745 h 10000"/>
              <a:gd name="connsiteX6-139" fmla="*/ 9951 w 9974"/>
              <a:gd name="connsiteY6-140" fmla="*/ 0 h 10000"/>
              <a:gd name="connsiteX0-141" fmla="*/ 9977 w 10001"/>
              <a:gd name="connsiteY0-142" fmla="*/ 0 h 10000"/>
              <a:gd name="connsiteX1-143" fmla="*/ 0 w 10001"/>
              <a:gd name="connsiteY1-144" fmla="*/ 0 h 10000"/>
              <a:gd name="connsiteX2-145" fmla="*/ 280 w 10001"/>
              <a:gd name="connsiteY2-146" fmla="*/ 5005 h 10000"/>
              <a:gd name="connsiteX3-147" fmla="*/ 0 w 10001"/>
              <a:gd name="connsiteY3-148" fmla="*/ 9962 h 10000"/>
              <a:gd name="connsiteX4-149" fmla="*/ 9972 w 10001"/>
              <a:gd name="connsiteY4-150" fmla="*/ 10000 h 10000"/>
              <a:gd name="connsiteX5-151" fmla="*/ 9995 w 10001"/>
              <a:gd name="connsiteY5-152" fmla="*/ 5745 h 10000"/>
              <a:gd name="connsiteX6-153" fmla="*/ 9977 w 10001"/>
              <a:gd name="connsiteY6-154" fmla="*/ 0 h 10000"/>
              <a:gd name="connsiteX0-155" fmla="*/ 9977 w 10001"/>
              <a:gd name="connsiteY0-156" fmla="*/ 0 h 10000"/>
              <a:gd name="connsiteX1-157" fmla="*/ 0 w 10001"/>
              <a:gd name="connsiteY1-158" fmla="*/ 0 h 10000"/>
              <a:gd name="connsiteX2-159" fmla="*/ 280 w 10001"/>
              <a:gd name="connsiteY2-160" fmla="*/ 5005 h 10000"/>
              <a:gd name="connsiteX3-161" fmla="*/ 0 w 10001"/>
              <a:gd name="connsiteY3-162" fmla="*/ 9962 h 10000"/>
              <a:gd name="connsiteX4-163" fmla="*/ 9972 w 10001"/>
              <a:gd name="connsiteY4-164" fmla="*/ 10000 h 10000"/>
              <a:gd name="connsiteX5-165" fmla="*/ 9995 w 10001"/>
              <a:gd name="connsiteY5-166" fmla="*/ 5745 h 10000"/>
              <a:gd name="connsiteX6-167" fmla="*/ 9977 w 10001"/>
              <a:gd name="connsiteY6-168" fmla="*/ 0 h 10000"/>
              <a:gd name="connsiteX0-169" fmla="*/ 9977 w 10001"/>
              <a:gd name="connsiteY0-170" fmla="*/ 0 h 10000"/>
              <a:gd name="connsiteX1-171" fmla="*/ 0 w 10001"/>
              <a:gd name="connsiteY1-172" fmla="*/ 0 h 10000"/>
              <a:gd name="connsiteX2-173" fmla="*/ 280 w 10001"/>
              <a:gd name="connsiteY2-174" fmla="*/ 5005 h 10000"/>
              <a:gd name="connsiteX3-175" fmla="*/ 0 w 10001"/>
              <a:gd name="connsiteY3-176" fmla="*/ 9962 h 10000"/>
              <a:gd name="connsiteX4-177" fmla="*/ 9972 w 10001"/>
              <a:gd name="connsiteY4-178" fmla="*/ 10000 h 10000"/>
              <a:gd name="connsiteX5-179" fmla="*/ 9995 w 10001"/>
              <a:gd name="connsiteY5-180" fmla="*/ 5745 h 10000"/>
              <a:gd name="connsiteX6-181" fmla="*/ 9977 w 10001"/>
              <a:gd name="connsiteY6-182" fmla="*/ 0 h 10000"/>
              <a:gd name="connsiteX0-183" fmla="*/ 9977 w 9995"/>
              <a:gd name="connsiteY0-184" fmla="*/ 0 h 10000"/>
              <a:gd name="connsiteX1-185" fmla="*/ 0 w 9995"/>
              <a:gd name="connsiteY1-186" fmla="*/ 0 h 10000"/>
              <a:gd name="connsiteX2-187" fmla="*/ 280 w 9995"/>
              <a:gd name="connsiteY2-188" fmla="*/ 5005 h 10000"/>
              <a:gd name="connsiteX3-189" fmla="*/ 0 w 9995"/>
              <a:gd name="connsiteY3-190" fmla="*/ 9962 h 10000"/>
              <a:gd name="connsiteX4-191" fmla="*/ 9972 w 9995"/>
              <a:gd name="connsiteY4-192" fmla="*/ 10000 h 10000"/>
              <a:gd name="connsiteX5-193" fmla="*/ 9995 w 9995"/>
              <a:gd name="connsiteY5-194" fmla="*/ 5745 h 10000"/>
              <a:gd name="connsiteX6-195" fmla="*/ 9977 w 9995"/>
              <a:gd name="connsiteY6-196" fmla="*/ 0 h 10000"/>
              <a:gd name="connsiteX0-197" fmla="*/ 9999 w 10000"/>
              <a:gd name="connsiteY0-198" fmla="*/ 0 h 10000"/>
              <a:gd name="connsiteX1-199" fmla="*/ 0 w 10000"/>
              <a:gd name="connsiteY1-200" fmla="*/ 0 h 10000"/>
              <a:gd name="connsiteX2-201" fmla="*/ 280 w 10000"/>
              <a:gd name="connsiteY2-202" fmla="*/ 5005 h 10000"/>
              <a:gd name="connsiteX3-203" fmla="*/ 0 w 10000"/>
              <a:gd name="connsiteY3-204" fmla="*/ 9962 h 10000"/>
              <a:gd name="connsiteX4-205" fmla="*/ 9977 w 10000"/>
              <a:gd name="connsiteY4-206" fmla="*/ 10000 h 10000"/>
              <a:gd name="connsiteX5-207" fmla="*/ 10000 w 10000"/>
              <a:gd name="connsiteY5-208" fmla="*/ 5745 h 10000"/>
              <a:gd name="connsiteX6-209" fmla="*/ 9999 w 10000"/>
              <a:gd name="connsiteY6-210" fmla="*/ 0 h 10000"/>
              <a:gd name="connsiteX0-211" fmla="*/ 9999 w 10004"/>
              <a:gd name="connsiteY0-212" fmla="*/ 0 h 10000"/>
              <a:gd name="connsiteX1-213" fmla="*/ 0 w 10004"/>
              <a:gd name="connsiteY1-214" fmla="*/ 0 h 10000"/>
              <a:gd name="connsiteX2-215" fmla="*/ 280 w 10004"/>
              <a:gd name="connsiteY2-216" fmla="*/ 5005 h 10000"/>
              <a:gd name="connsiteX3-217" fmla="*/ 0 w 10004"/>
              <a:gd name="connsiteY3-218" fmla="*/ 9962 h 10000"/>
              <a:gd name="connsiteX4-219" fmla="*/ 10000 w 10004"/>
              <a:gd name="connsiteY4-220" fmla="*/ 10000 h 10000"/>
              <a:gd name="connsiteX5-221" fmla="*/ 10000 w 10004"/>
              <a:gd name="connsiteY5-222" fmla="*/ 5745 h 10000"/>
              <a:gd name="connsiteX6-223" fmla="*/ 9999 w 10004"/>
              <a:gd name="connsiteY6-224" fmla="*/ 0 h 10000"/>
              <a:gd name="connsiteX0-225" fmla="*/ 9999 w 10000"/>
              <a:gd name="connsiteY0-226" fmla="*/ 0 h 10000"/>
              <a:gd name="connsiteX1-227" fmla="*/ 0 w 10000"/>
              <a:gd name="connsiteY1-228" fmla="*/ 0 h 10000"/>
              <a:gd name="connsiteX2-229" fmla="*/ 280 w 10000"/>
              <a:gd name="connsiteY2-230" fmla="*/ 5005 h 10000"/>
              <a:gd name="connsiteX3-231" fmla="*/ 0 w 10000"/>
              <a:gd name="connsiteY3-232" fmla="*/ 9962 h 10000"/>
              <a:gd name="connsiteX4-233" fmla="*/ 10000 w 10000"/>
              <a:gd name="connsiteY4-234" fmla="*/ 10000 h 10000"/>
              <a:gd name="connsiteX5-235" fmla="*/ 10000 w 10000"/>
              <a:gd name="connsiteY5-236" fmla="*/ 5745 h 10000"/>
              <a:gd name="connsiteX6-237" fmla="*/ 9999 w 10000"/>
              <a:gd name="connsiteY6-238" fmla="*/ 0 h 10000"/>
              <a:gd name="connsiteX0-239" fmla="*/ 14796 w 14796"/>
              <a:gd name="connsiteY0-240" fmla="*/ 0 h 10000"/>
              <a:gd name="connsiteX1-241" fmla="*/ 0 w 14796"/>
              <a:gd name="connsiteY1-242" fmla="*/ 0 h 10000"/>
              <a:gd name="connsiteX2-243" fmla="*/ 280 w 14796"/>
              <a:gd name="connsiteY2-244" fmla="*/ 5005 h 10000"/>
              <a:gd name="connsiteX3-245" fmla="*/ 0 w 14796"/>
              <a:gd name="connsiteY3-246" fmla="*/ 9962 h 10000"/>
              <a:gd name="connsiteX4-247" fmla="*/ 10000 w 14796"/>
              <a:gd name="connsiteY4-248" fmla="*/ 10000 h 10000"/>
              <a:gd name="connsiteX5-249" fmla="*/ 10000 w 14796"/>
              <a:gd name="connsiteY5-250" fmla="*/ 5745 h 10000"/>
              <a:gd name="connsiteX6-251" fmla="*/ 14796 w 14796"/>
              <a:gd name="connsiteY6-252" fmla="*/ 0 h 10000"/>
              <a:gd name="connsiteX0-253" fmla="*/ 14796 w 14796"/>
              <a:gd name="connsiteY0-254" fmla="*/ 0 h 9968"/>
              <a:gd name="connsiteX1-255" fmla="*/ 0 w 14796"/>
              <a:gd name="connsiteY1-256" fmla="*/ 0 h 9968"/>
              <a:gd name="connsiteX2-257" fmla="*/ 280 w 14796"/>
              <a:gd name="connsiteY2-258" fmla="*/ 5005 h 9968"/>
              <a:gd name="connsiteX3-259" fmla="*/ 0 w 14796"/>
              <a:gd name="connsiteY3-260" fmla="*/ 9962 h 9968"/>
              <a:gd name="connsiteX4-261" fmla="*/ 14788 w 14796"/>
              <a:gd name="connsiteY4-262" fmla="*/ 9968 h 9968"/>
              <a:gd name="connsiteX5-263" fmla="*/ 10000 w 14796"/>
              <a:gd name="connsiteY5-264" fmla="*/ 5745 h 9968"/>
              <a:gd name="connsiteX6-265" fmla="*/ 14796 w 14796"/>
              <a:gd name="connsiteY6-266" fmla="*/ 0 h 9968"/>
              <a:gd name="connsiteX0-267" fmla="*/ 10000 w 10000"/>
              <a:gd name="connsiteY0-268" fmla="*/ 0 h 10000"/>
              <a:gd name="connsiteX1-269" fmla="*/ 0 w 10000"/>
              <a:gd name="connsiteY1-270" fmla="*/ 0 h 10000"/>
              <a:gd name="connsiteX2-271" fmla="*/ 189 w 10000"/>
              <a:gd name="connsiteY2-272" fmla="*/ 5021 h 10000"/>
              <a:gd name="connsiteX3-273" fmla="*/ 0 w 10000"/>
              <a:gd name="connsiteY3-274" fmla="*/ 9994 h 10000"/>
              <a:gd name="connsiteX4-275" fmla="*/ 9995 w 10000"/>
              <a:gd name="connsiteY4-276" fmla="*/ 10000 h 10000"/>
              <a:gd name="connsiteX5-277" fmla="*/ 9998 w 10000"/>
              <a:gd name="connsiteY5-278" fmla="*/ 6152 h 10000"/>
              <a:gd name="connsiteX6-279" fmla="*/ 10000 w 10000"/>
              <a:gd name="connsiteY6-28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2" name="Freeform 11"/>
          <p:cNvSpPr/>
          <p:nvPr userDrawn="1"/>
        </p:nvSpPr>
        <p:spPr bwMode="auto">
          <a:xfrm>
            <a:off x="3180516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#本节小结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1878" y="1242452"/>
            <a:ext cx="11306175" cy="4680000"/>
          </a:xfrm>
          <a:prstGeom prst="rect">
            <a:avLst/>
          </a:prstGeom>
        </p:spPr>
        <p:txBody>
          <a:bodyPr/>
          <a:lstStyle>
            <a:lvl1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en-US" altLang="zh-CN" dirty="0"/>
              <a:t>Click here to edit summary</a:t>
            </a:r>
            <a:endParaRPr lang="zh-CN" altLang="en-US" dirty="0"/>
          </a:p>
        </p:txBody>
      </p:sp>
      <p:sp>
        <p:nvSpPr>
          <p:cNvPr id="12" name="TextBox 10"/>
          <p:cNvSpPr txBox="1"/>
          <p:nvPr userDrawn="1"/>
        </p:nvSpPr>
        <p:spPr bwMode="auto">
          <a:xfrm>
            <a:off x="1595500" y="408779"/>
            <a:ext cx="4248472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>
            <a:defPPr>
              <a:defRPr lang="zh-CN"/>
            </a:defPPr>
            <a:lvl1pPr defTabSz="1001395" eaLnBrk="0" hangingPunct="0"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 fontAlgn="ctr"/>
            <a:r>
              <a:rPr lang="en-US" altLang="zh-CN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Section Summary</a:t>
            </a:r>
            <a:endParaRPr lang="en-US" altLang="zh-CN" baseline="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3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6" name="Freeform 6"/>
            <p:cNvSpPr/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0"/>
          <p:cNvSpPr txBox="1"/>
          <p:nvPr userDrawn="1"/>
        </p:nvSpPr>
        <p:spPr bwMode="auto">
          <a:xfrm>
            <a:off x="1595500" y="408779"/>
            <a:ext cx="2412268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395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5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Summary</a:t>
            </a:r>
            <a:endParaRPr lang="en-US" altLang="zh-CN" sz="3500" b="1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1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4" name="Freeform 6"/>
            <p:cNvSpPr/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51879" y="1241721"/>
            <a:ext cx="11306174" cy="4680000"/>
          </a:xfrm>
          <a:prstGeom prst="rect">
            <a:avLst/>
          </a:prstGeom>
        </p:spPr>
        <p:txBody>
          <a:bodyPr/>
          <a:lstStyle>
            <a:lvl1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>
              <a:defRPr baseline="0">
                <a:latin typeface="Huawei Sans" panose="020C0503030203020204" pitchFamily="34" charset="0"/>
              </a:defRPr>
            </a:lvl2pPr>
            <a:lvl3pPr>
              <a:defRPr baseline="0">
                <a:latin typeface="Huawei Sans" panose="020C0503030203020204" pitchFamily="34" charset="0"/>
              </a:defRPr>
            </a:lvl3pPr>
            <a:lvl4pPr>
              <a:defRPr baseline="0">
                <a:latin typeface="Huawei Sans" panose="020C0503030203020204" pitchFamily="34" charset="0"/>
              </a:defRPr>
            </a:lvl4pPr>
            <a:lvl5pPr>
              <a:buNone/>
              <a:defRPr baseline="0">
                <a:latin typeface="Huawei Sans" panose="020C0503030203020204" pitchFamily="34" charset="0"/>
              </a:defRPr>
            </a:lvl5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1878" y="1242452"/>
            <a:ext cx="11306175" cy="4680000"/>
          </a:xfrm>
          <a:prstGeom prst="rect">
            <a:avLst/>
          </a:prstGeom>
        </p:spPr>
        <p:txBody>
          <a:bodyPr/>
          <a:lstStyle>
            <a:lvl1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en-US" altLang="zh-CN" dirty="0"/>
              <a:t>More information for trainees</a:t>
            </a:r>
            <a:endParaRPr lang="zh-CN" altLang="en-US" dirty="0"/>
          </a:p>
        </p:txBody>
      </p:sp>
      <p:sp>
        <p:nvSpPr>
          <p:cNvPr id="13" name="TextBox 10"/>
          <p:cNvSpPr txBox="1"/>
          <p:nvPr userDrawn="1"/>
        </p:nvSpPr>
        <p:spPr bwMode="auto">
          <a:xfrm>
            <a:off x="1595500" y="408779"/>
            <a:ext cx="5040560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395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5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More Information</a:t>
            </a:r>
            <a:endParaRPr lang="en-US" altLang="zh-CN" sz="3500" b="1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4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479376" y="480268"/>
            <a:ext cx="496581" cy="496581"/>
            <a:chOff x="4485904" y="3429000"/>
            <a:chExt cx="2003425" cy="2003425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4485904" y="3429000"/>
              <a:ext cx="2003425" cy="2003425"/>
            </a:xfrm>
            <a:custGeom>
              <a:avLst/>
              <a:gdLst>
                <a:gd name="T0" fmla="*/ 669 w 1338"/>
                <a:gd name="T1" fmla="*/ 0 h 1338"/>
                <a:gd name="T2" fmla="*/ 1338 w 1338"/>
                <a:gd name="T3" fmla="*/ 669 h 1338"/>
                <a:gd name="T4" fmla="*/ 669 w 1338"/>
                <a:gd name="T5" fmla="*/ 1338 h 1338"/>
                <a:gd name="T6" fmla="*/ 0 w 1338"/>
                <a:gd name="T7" fmla="*/ 669 h 1338"/>
                <a:gd name="T8" fmla="*/ 669 w 1338"/>
                <a:gd name="T9" fmla="*/ 0 h 1338"/>
                <a:gd name="T10" fmla="*/ 669 w 1338"/>
                <a:gd name="T11" fmla="*/ 92 h 1338"/>
                <a:gd name="T12" fmla="*/ 1246 w 1338"/>
                <a:gd name="T13" fmla="*/ 669 h 1338"/>
                <a:gd name="T14" fmla="*/ 669 w 1338"/>
                <a:gd name="T15" fmla="*/ 1246 h 1338"/>
                <a:gd name="T16" fmla="*/ 92 w 1338"/>
                <a:gd name="T17" fmla="*/ 669 h 1338"/>
                <a:gd name="T18" fmla="*/ 669 w 1338"/>
                <a:gd name="T19" fmla="*/ 92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8" h="1338">
                  <a:moveTo>
                    <a:pt x="669" y="0"/>
                  </a:moveTo>
                  <a:cubicBezTo>
                    <a:pt x="1039" y="0"/>
                    <a:pt x="1338" y="299"/>
                    <a:pt x="1338" y="669"/>
                  </a:cubicBezTo>
                  <a:cubicBezTo>
                    <a:pt x="1338" y="1039"/>
                    <a:pt x="1039" y="1338"/>
                    <a:pt x="669" y="1338"/>
                  </a:cubicBezTo>
                  <a:cubicBezTo>
                    <a:pt x="299" y="1338"/>
                    <a:pt x="0" y="1039"/>
                    <a:pt x="0" y="669"/>
                  </a:cubicBezTo>
                  <a:cubicBezTo>
                    <a:pt x="0" y="299"/>
                    <a:pt x="299" y="0"/>
                    <a:pt x="669" y="0"/>
                  </a:cubicBezTo>
                  <a:close/>
                  <a:moveTo>
                    <a:pt x="669" y="92"/>
                  </a:moveTo>
                  <a:cubicBezTo>
                    <a:pt x="988" y="92"/>
                    <a:pt x="1246" y="350"/>
                    <a:pt x="1246" y="669"/>
                  </a:cubicBezTo>
                  <a:cubicBezTo>
                    <a:pt x="1246" y="988"/>
                    <a:pt x="988" y="1246"/>
                    <a:pt x="669" y="1246"/>
                  </a:cubicBezTo>
                  <a:cubicBezTo>
                    <a:pt x="350" y="1246"/>
                    <a:pt x="92" y="988"/>
                    <a:pt x="92" y="669"/>
                  </a:cubicBezTo>
                  <a:cubicBezTo>
                    <a:pt x="92" y="350"/>
                    <a:pt x="350" y="92"/>
                    <a:pt x="669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4978029" y="4324350"/>
              <a:ext cx="212725" cy="212725"/>
            </a:xfrm>
            <a:custGeom>
              <a:avLst/>
              <a:gdLst>
                <a:gd name="T0" fmla="*/ 0 w 142"/>
                <a:gd name="T1" fmla="*/ 72 h 142"/>
                <a:gd name="T2" fmla="*/ 0 w 142"/>
                <a:gd name="T3" fmla="*/ 70 h 142"/>
                <a:gd name="T4" fmla="*/ 71 w 142"/>
                <a:gd name="T5" fmla="*/ 0 h 142"/>
                <a:gd name="T6" fmla="*/ 71 w 142"/>
                <a:gd name="T7" fmla="*/ 0 h 142"/>
                <a:gd name="T8" fmla="*/ 142 w 142"/>
                <a:gd name="T9" fmla="*/ 70 h 142"/>
                <a:gd name="T10" fmla="*/ 142 w 142"/>
                <a:gd name="T11" fmla="*/ 72 h 142"/>
                <a:gd name="T12" fmla="*/ 71 w 142"/>
                <a:gd name="T13" fmla="*/ 142 h 142"/>
                <a:gd name="T14" fmla="*/ 71 w 142"/>
                <a:gd name="T15" fmla="*/ 142 h 142"/>
                <a:gd name="T16" fmla="*/ 0 w 142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0" y="0"/>
                    <a:pt x="142" y="32"/>
                    <a:pt x="142" y="70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110"/>
                    <a:pt x="11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32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395542" y="4324350"/>
              <a:ext cx="211138" cy="212725"/>
            </a:xfrm>
            <a:custGeom>
              <a:avLst/>
              <a:gdLst>
                <a:gd name="T0" fmla="*/ 0 w 141"/>
                <a:gd name="T1" fmla="*/ 72 h 142"/>
                <a:gd name="T2" fmla="*/ 0 w 141"/>
                <a:gd name="T3" fmla="*/ 70 h 142"/>
                <a:gd name="T4" fmla="*/ 70 w 141"/>
                <a:gd name="T5" fmla="*/ 0 h 142"/>
                <a:gd name="T6" fmla="*/ 70 w 141"/>
                <a:gd name="T7" fmla="*/ 0 h 142"/>
                <a:gd name="T8" fmla="*/ 141 w 141"/>
                <a:gd name="T9" fmla="*/ 70 h 142"/>
                <a:gd name="T10" fmla="*/ 141 w 141"/>
                <a:gd name="T11" fmla="*/ 72 h 142"/>
                <a:gd name="T12" fmla="*/ 70 w 141"/>
                <a:gd name="T13" fmla="*/ 142 h 142"/>
                <a:gd name="T14" fmla="*/ 70 w 141"/>
                <a:gd name="T15" fmla="*/ 142 h 142"/>
                <a:gd name="T16" fmla="*/ 0 w 141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41" y="110"/>
                    <a:pt x="109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31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5809879" y="4324350"/>
              <a:ext cx="211138" cy="212725"/>
            </a:xfrm>
            <a:custGeom>
              <a:avLst/>
              <a:gdLst>
                <a:gd name="T0" fmla="*/ 0 w 141"/>
                <a:gd name="T1" fmla="*/ 72 h 142"/>
                <a:gd name="T2" fmla="*/ 0 w 141"/>
                <a:gd name="T3" fmla="*/ 70 h 142"/>
                <a:gd name="T4" fmla="*/ 70 w 141"/>
                <a:gd name="T5" fmla="*/ 0 h 142"/>
                <a:gd name="T6" fmla="*/ 70 w 141"/>
                <a:gd name="T7" fmla="*/ 0 h 142"/>
                <a:gd name="T8" fmla="*/ 141 w 141"/>
                <a:gd name="T9" fmla="*/ 70 h 142"/>
                <a:gd name="T10" fmla="*/ 141 w 141"/>
                <a:gd name="T11" fmla="*/ 72 h 142"/>
                <a:gd name="T12" fmla="*/ 70 w 141"/>
                <a:gd name="T13" fmla="*/ 142 h 142"/>
                <a:gd name="T14" fmla="*/ 70 w 141"/>
                <a:gd name="T15" fmla="*/ 142 h 142"/>
                <a:gd name="T16" fmla="*/ 0 w 141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41" y="110"/>
                    <a:pt x="109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32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1878" y="1242452"/>
            <a:ext cx="11306175" cy="4680000"/>
          </a:xfrm>
          <a:prstGeom prst="rect">
            <a:avLst/>
          </a:prstGeom>
        </p:spPr>
        <p:txBody>
          <a:bodyPr/>
          <a:lstStyle>
            <a:lvl1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5" name="TextBox 10"/>
          <p:cNvSpPr txBox="1"/>
          <p:nvPr userDrawn="1"/>
        </p:nvSpPr>
        <p:spPr bwMode="auto">
          <a:xfrm>
            <a:off x="1595500" y="408779"/>
            <a:ext cx="5040560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395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5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Recommendations</a:t>
            </a:r>
            <a:endParaRPr lang="en-US" altLang="zh-CN" sz="3500" b="1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6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7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515380" y="456929"/>
            <a:ext cx="461963" cy="485190"/>
            <a:chOff x="-779463" y="1835151"/>
            <a:chExt cx="1136650" cy="1193799"/>
          </a:xfrm>
          <a:solidFill>
            <a:schemeClr val="bg1"/>
          </a:solidFill>
        </p:grpSpPr>
        <p:sp>
          <p:nvSpPr>
            <p:cNvPr id="19" name="Freeform 6"/>
            <p:cNvSpPr/>
            <p:nvPr/>
          </p:nvSpPr>
          <p:spPr bwMode="auto">
            <a:xfrm>
              <a:off x="-727075" y="2262188"/>
              <a:ext cx="1031875" cy="625475"/>
            </a:xfrm>
            <a:custGeom>
              <a:avLst/>
              <a:gdLst>
                <a:gd name="T0" fmla="*/ 946 w 968"/>
                <a:gd name="T1" fmla="*/ 587 h 587"/>
                <a:gd name="T2" fmla="*/ 22 w 968"/>
                <a:gd name="T3" fmla="*/ 587 h 587"/>
                <a:gd name="T4" fmla="*/ 0 w 968"/>
                <a:gd name="T5" fmla="*/ 565 h 587"/>
                <a:gd name="T6" fmla="*/ 0 w 968"/>
                <a:gd name="T7" fmla="*/ 63 h 587"/>
                <a:gd name="T8" fmla="*/ 62 w 968"/>
                <a:gd name="T9" fmla="*/ 0 h 587"/>
                <a:gd name="T10" fmla="*/ 104 w 968"/>
                <a:gd name="T11" fmla="*/ 0 h 587"/>
                <a:gd name="T12" fmla="*/ 126 w 968"/>
                <a:gd name="T13" fmla="*/ 22 h 587"/>
                <a:gd name="T14" fmla="*/ 104 w 968"/>
                <a:gd name="T15" fmla="*/ 43 h 587"/>
                <a:gd name="T16" fmla="*/ 62 w 968"/>
                <a:gd name="T17" fmla="*/ 43 h 587"/>
                <a:gd name="T18" fmla="*/ 43 w 968"/>
                <a:gd name="T19" fmla="*/ 63 h 587"/>
                <a:gd name="T20" fmla="*/ 43 w 968"/>
                <a:gd name="T21" fmla="*/ 544 h 587"/>
                <a:gd name="T22" fmla="*/ 925 w 968"/>
                <a:gd name="T23" fmla="*/ 544 h 587"/>
                <a:gd name="T24" fmla="*/ 925 w 968"/>
                <a:gd name="T25" fmla="*/ 63 h 587"/>
                <a:gd name="T26" fmla="*/ 906 w 968"/>
                <a:gd name="T27" fmla="*/ 43 h 587"/>
                <a:gd name="T28" fmla="*/ 859 w 968"/>
                <a:gd name="T29" fmla="*/ 43 h 587"/>
                <a:gd name="T30" fmla="*/ 837 w 968"/>
                <a:gd name="T31" fmla="*/ 22 h 587"/>
                <a:gd name="T32" fmla="*/ 859 w 968"/>
                <a:gd name="T33" fmla="*/ 0 h 587"/>
                <a:gd name="T34" fmla="*/ 906 w 968"/>
                <a:gd name="T35" fmla="*/ 0 h 587"/>
                <a:gd name="T36" fmla="*/ 968 w 968"/>
                <a:gd name="T37" fmla="*/ 63 h 587"/>
                <a:gd name="T38" fmla="*/ 968 w 968"/>
                <a:gd name="T39" fmla="*/ 565 h 587"/>
                <a:gd name="T40" fmla="*/ 946 w 968"/>
                <a:gd name="T41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8" h="587">
                  <a:moveTo>
                    <a:pt x="946" y="587"/>
                  </a:moveTo>
                  <a:cubicBezTo>
                    <a:pt x="22" y="587"/>
                    <a:pt x="22" y="587"/>
                    <a:pt x="22" y="587"/>
                  </a:cubicBezTo>
                  <a:cubicBezTo>
                    <a:pt x="10" y="587"/>
                    <a:pt x="0" y="577"/>
                    <a:pt x="0" y="56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6" y="0"/>
                    <a:pt x="126" y="10"/>
                    <a:pt x="126" y="22"/>
                  </a:cubicBezTo>
                  <a:cubicBezTo>
                    <a:pt x="126" y="34"/>
                    <a:pt x="116" y="43"/>
                    <a:pt x="10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2" y="43"/>
                    <a:pt x="43" y="52"/>
                    <a:pt x="43" y="63"/>
                  </a:cubicBezTo>
                  <a:cubicBezTo>
                    <a:pt x="43" y="544"/>
                    <a:pt x="43" y="544"/>
                    <a:pt x="43" y="544"/>
                  </a:cubicBezTo>
                  <a:cubicBezTo>
                    <a:pt x="925" y="544"/>
                    <a:pt x="925" y="544"/>
                    <a:pt x="925" y="544"/>
                  </a:cubicBezTo>
                  <a:cubicBezTo>
                    <a:pt x="925" y="63"/>
                    <a:pt x="925" y="63"/>
                    <a:pt x="925" y="63"/>
                  </a:cubicBezTo>
                  <a:cubicBezTo>
                    <a:pt x="925" y="52"/>
                    <a:pt x="916" y="43"/>
                    <a:pt x="906" y="43"/>
                  </a:cubicBezTo>
                  <a:cubicBezTo>
                    <a:pt x="859" y="43"/>
                    <a:pt x="859" y="43"/>
                    <a:pt x="859" y="43"/>
                  </a:cubicBezTo>
                  <a:cubicBezTo>
                    <a:pt x="847" y="43"/>
                    <a:pt x="837" y="34"/>
                    <a:pt x="837" y="22"/>
                  </a:cubicBezTo>
                  <a:cubicBezTo>
                    <a:pt x="837" y="10"/>
                    <a:pt x="847" y="0"/>
                    <a:pt x="859" y="0"/>
                  </a:cubicBezTo>
                  <a:cubicBezTo>
                    <a:pt x="906" y="0"/>
                    <a:pt x="906" y="0"/>
                    <a:pt x="906" y="0"/>
                  </a:cubicBezTo>
                  <a:cubicBezTo>
                    <a:pt x="940" y="0"/>
                    <a:pt x="968" y="28"/>
                    <a:pt x="968" y="63"/>
                  </a:cubicBezTo>
                  <a:cubicBezTo>
                    <a:pt x="968" y="565"/>
                    <a:pt x="968" y="565"/>
                    <a:pt x="968" y="565"/>
                  </a:cubicBezTo>
                  <a:cubicBezTo>
                    <a:pt x="968" y="577"/>
                    <a:pt x="958" y="587"/>
                    <a:pt x="946" y="5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-779463" y="2841625"/>
              <a:ext cx="1136650" cy="187325"/>
            </a:xfrm>
            <a:custGeom>
              <a:avLst/>
              <a:gdLst>
                <a:gd name="T0" fmla="*/ 1024 w 1066"/>
                <a:gd name="T1" fmla="*/ 176 h 176"/>
                <a:gd name="T2" fmla="*/ 42 w 1066"/>
                <a:gd name="T3" fmla="*/ 176 h 176"/>
                <a:gd name="T4" fmla="*/ 0 w 1066"/>
                <a:gd name="T5" fmla="*/ 134 h 176"/>
                <a:gd name="T6" fmla="*/ 0 w 1066"/>
                <a:gd name="T7" fmla="*/ 42 h 176"/>
                <a:gd name="T8" fmla="*/ 42 w 1066"/>
                <a:gd name="T9" fmla="*/ 0 h 176"/>
                <a:gd name="T10" fmla="*/ 1024 w 1066"/>
                <a:gd name="T11" fmla="*/ 0 h 176"/>
                <a:gd name="T12" fmla="*/ 1066 w 1066"/>
                <a:gd name="T13" fmla="*/ 42 h 176"/>
                <a:gd name="T14" fmla="*/ 1066 w 1066"/>
                <a:gd name="T15" fmla="*/ 134 h 176"/>
                <a:gd name="T16" fmla="*/ 1024 w 1066"/>
                <a:gd name="T17" fmla="*/ 176 h 176"/>
                <a:gd name="T18" fmla="*/ 1023 w 1066"/>
                <a:gd name="T19" fmla="*/ 42 h 176"/>
                <a:gd name="T20" fmla="*/ 42 w 1066"/>
                <a:gd name="T21" fmla="*/ 43 h 176"/>
                <a:gd name="T22" fmla="*/ 43 w 1066"/>
                <a:gd name="T23" fmla="*/ 134 h 176"/>
                <a:gd name="T24" fmla="*/ 1023 w 1066"/>
                <a:gd name="T25" fmla="*/ 133 h 176"/>
                <a:gd name="T26" fmla="*/ 1023 w 1066"/>
                <a:gd name="T27" fmla="*/ 4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6" h="176">
                  <a:moveTo>
                    <a:pt x="1024" y="176"/>
                  </a:moveTo>
                  <a:cubicBezTo>
                    <a:pt x="42" y="176"/>
                    <a:pt x="42" y="176"/>
                    <a:pt x="42" y="176"/>
                  </a:cubicBezTo>
                  <a:cubicBezTo>
                    <a:pt x="19" y="176"/>
                    <a:pt x="0" y="157"/>
                    <a:pt x="0" y="1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1047" y="0"/>
                    <a:pt x="1066" y="18"/>
                    <a:pt x="1066" y="42"/>
                  </a:cubicBezTo>
                  <a:cubicBezTo>
                    <a:pt x="1066" y="134"/>
                    <a:pt x="1066" y="134"/>
                    <a:pt x="1066" y="134"/>
                  </a:cubicBezTo>
                  <a:cubicBezTo>
                    <a:pt x="1066" y="157"/>
                    <a:pt x="1047" y="176"/>
                    <a:pt x="1024" y="176"/>
                  </a:cubicBezTo>
                  <a:close/>
                  <a:moveTo>
                    <a:pt x="1023" y="42"/>
                  </a:moveTo>
                  <a:cubicBezTo>
                    <a:pt x="42" y="43"/>
                    <a:pt x="42" y="43"/>
                    <a:pt x="42" y="43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1023" y="133"/>
                    <a:pt x="1023" y="133"/>
                    <a:pt x="1023" y="133"/>
                  </a:cubicBezTo>
                  <a:lnTo>
                    <a:pt x="10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-303213" y="2911475"/>
              <a:ext cx="184150" cy="46037"/>
            </a:xfrm>
            <a:custGeom>
              <a:avLst/>
              <a:gdLst>
                <a:gd name="T0" fmla="*/ 151 w 172"/>
                <a:gd name="T1" fmla="*/ 43 h 43"/>
                <a:gd name="T2" fmla="*/ 21 w 172"/>
                <a:gd name="T3" fmla="*/ 43 h 43"/>
                <a:gd name="T4" fmla="*/ 0 w 172"/>
                <a:gd name="T5" fmla="*/ 22 h 43"/>
                <a:gd name="T6" fmla="*/ 21 w 172"/>
                <a:gd name="T7" fmla="*/ 0 h 43"/>
                <a:gd name="T8" fmla="*/ 151 w 172"/>
                <a:gd name="T9" fmla="*/ 0 h 43"/>
                <a:gd name="T10" fmla="*/ 172 w 172"/>
                <a:gd name="T11" fmla="*/ 22 h 43"/>
                <a:gd name="T12" fmla="*/ 151 w 172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43">
                  <a:moveTo>
                    <a:pt x="15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4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2" y="0"/>
                    <a:pt x="172" y="10"/>
                    <a:pt x="172" y="22"/>
                  </a:cubicBezTo>
                  <a:cubicBezTo>
                    <a:pt x="172" y="34"/>
                    <a:pt x="162" y="43"/>
                    <a:pt x="15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-568325" y="1835151"/>
              <a:ext cx="712788" cy="852487"/>
            </a:xfrm>
            <a:custGeom>
              <a:avLst/>
              <a:gdLst>
                <a:gd name="T0" fmla="*/ 335 w 668"/>
                <a:gd name="T1" fmla="*/ 800 h 800"/>
                <a:gd name="T2" fmla="*/ 316 w 668"/>
                <a:gd name="T3" fmla="*/ 789 h 800"/>
                <a:gd name="T4" fmla="*/ 246 w 668"/>
                <a:gd name="T5" fmla="*/ 662 h 800"/>
                <a:gd name="T6" fmla="*/ 57 w 668"/>
                <a:gd name="T7" fmla="*/ 508 h 800"/>
                <a:gd name="T8" fmla="*/ 49 w 668"/>
                <a:gd name="T9" fmla="*/ 492 h 800"/>
                <a:gd name="T10" fmla="*/ 84 w 668"/>
                <a:gd name="T11" fmla="*/ 168 h 800"/>
                <a:gd name="T12" fmla="*/ 202 w 668"/>
                <a:gd name="T13" fmla="*/ 73 h 800"/>
                <a:gd name="T14" fmla="*/ 621 w 668"/>
                <a:gd name="T15" fmla="*/ 226 h 800"/>
                <a:gd name="T16" fmla="*/ 621 w 668"/>
                <a:gd name="T17" fmla="*/ 226 h 800"/>
                <a:gd name="T18" fmla="*/ 594 w 668"/>
                <a:gd name="T19" fmla="*/ 538 h 800"/>
                <a:gd name="T20" fmla="*/ 468 w 668"/>
                <a:gd name="T21" fmla="*/ 645 h 800"/>
                <a:gd name="T22" fmla="*/ 412 w 668"/>
                <a:gd name="T23" fmla="*/ 665 h 800"/>
                <a:gd name="T24" fmla="*/ 355 w 668"/>
                <a:gd name="T25" fmla="*/ 787 h 800"/>
                <a:gd name="T26" fmla="*/ 336 w 668"/>
                <a:gd name="T27" fmla="*/ 800 h 800"/>
                <a:gd name="T28" fmla="*/ 335 w 668"/>
                <a:gd name="T29" fmla="*/ 800 h 800"/>
                <a:gd name="T30" fmla="*/ 334 w 668"/>
                <a:gd name="T31" fmla="*/ 87 h 800"/>
                <a:gd name="T32" fmla="*/ 220 w 668"/>
                <a:gd name="T33" fmla="*/ 112 h 800"/>
                <a:gd name="T34" fmla="*/ 119 w 668"/>
                <a:gd name="T35" fmla="*/ 194 h 800"/>
                <a:gd name="T36" fmla="*/ 88 w 668"/>
                <a:gd name="T37" fmla="*/ 474 h 800"/>
                <a:gd name="T38" fmla="*/ 95 w 668"/>
                <a:gd name="T39" fmla="*/ 487 h 800"/>
                <a:gd name="T40" fmla="*/ 266 w 668"/>
                <a:gd name="T41" fmla="*/ 622 h 800"/>
                <a:gd name="T42" fmla="*/ 280 w 668"/>
                <a:gd name="T43" fmla="*/ 633 h 800"/>
                <a:gd name="T44" fmla="*/ 333 w 668"/>
                <a:gd name="T45" fmla="*/ 731 h 800"/>
                <a:gd name="T46" fmla="*/ 377 w 668"/>
                <a:gd name="T47" fmla="*/ 637 h 800"/>
                <a:gd name="T48" fmla="*/ 392 w 668"/>
                <a:gd name="T49" fmla="*/ 625 h 800"/>
                <a:gd name="T50" fmla="*/ 450 w 668"/>
                <a:gd name="T51" fmla="*/ 606 h 800"/>
                <a:gd name="T52" fmla="*/ 559 w 668"/>
                <a:gd name="T53" fmla="*/ 514 h 800"/>
                <a:gd name="T54" fmla="*/ 582 w 668"/>
                <a:gd name="T55" fmla="*/ 244 h 800"/>
                <a:gd name="T56" fmla="*/ 582 w 668"/>
                <a:gd name="T57" fmla="*/ 244 h 800"/>
                <a:gd name="T58" fmla="*/ 334 w 668"/>
                <a:gd name="T59" fmla="*/ 87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8" h="800">
                  <a:moveTo>
                    <a:pt x="335" y="800"/>
                  </a:moveTo>
                  <a:cubicBezTo>
                    <a:pt x="327" y="800"/>
                    <a:pt x="320" y="796"/>
                    <a:pt x="316" y="789"/>
                  </a:cubicBezTo>
                  <a:cubicBezTo>
                    <a:pt x="246" y="662"/>
                    <a:pt x="246" y="662"/>
                    <a:pt x="246" y="662"/>
                  </a:cubicBezTo>
                  <a:cubicBezTo>
                    <a:pt x="165" y="638"/>
                    <a:pt x="97" y="582"/>
                    <a:pt x="57" y="508"/>
                  </a:cubicBezTo>
                  <a:cubicBezTo>
                    <a:pt x="54" y="502"/>
                    <a:pt x="52" y="497"/>
                    <a:pt x="49" y="492"/>
                  </a:cubicBezTo>
                  <a:cubicBezTo>
                    <a:pt x="0" y="385"/>
                    <a:pt x="13" y="261"/>
                    <a:pt x="84" y="168"/>
                  </a:cubicBezTo>
                  <a:cubicBezTo>
                    <a:pt x="115" y="127"/>
                    <a:pt x="155" y="95"/>
                    <a:pt x="202" y="73"/>
                  </a:cubicBezTo>
                  <a:cubicBezTo>
                    <a:pt x="360" y="0"/>
                    <a:pt x="548" y="69"/>
                    <a:pt x="621" y="226"/>
                  </a:cubicBezTo>
                  <a:cubicBezTo>
                    <a:pt x="621" y="226"/>
                    <a:pt x="621" y="226"/>
                    <a:pt x="621" y="226"/>
                  </a:cubicBezTo>
                  <a:cubicBezTo>
                    <a:pt x="668" y="327"/>
                    <a:pt x="658" y="447"/>
                    <a:pt x="594" y="538"/>
                  </a:cubicBezTo>
                  <a:cubicBezTo>
                    <a:pt x="563" y="584"/>
                    <a:pt x="519" y="621"/>
                    <a:pt x="468" y="645"/>
                  </a:cubicBezTo>
                  <a:cubicBezTo>
                    <a:pt x="450" y="653"/>
                    <a:pt x="431" y="660"/>
                    <a:pt x="412" y="665"/>
                  </a:cubicBezTo>
                  <a:cubicBezTo>
                    <a:pt x="355" y="787"/>
                    <a:pt x="355" y="787"/>
                    <a:pt x="355" y="787"/>
                  </a:cubicBezTo>
                  <a:cubicBezTo>
                    <a:pt x="351" y="795"/>
                    <a:pt x="344" y="800"/>
                    <a:pt x="336" y="800"/>
                  </a:cubicBezTo>
                  <a:cubicBezTo>
                    <a:pt x="335" y="800"/>
                    <a:pt x="335" y="800"/>
                    <a:pt x="335" y="800"/>
                  </a:cubicBezTo>
                  <a:close/>
                  <a:moveTo>
                    <a:pt x="334" y="87"/>
                  </a:moveTo>
                  <a:cubicBezTo>
                    <a:pt x="296" y="87"/>
                    <a:pt x="257" y="95"/>
                    <a:pt x="220" y="112"/>
                  </a:cubicBezTo>
                  <a:cubicBezTo>
                    <a:pt x="180" y="131"/>
                    <a:pt x="145" y="159"/>
                    <a:pt x="119" y="194"/>
                  </a:cubicBezTo>
                  <a:cubicBezTo>
                    <a:pt x="57" y="275"/>
                    <a:pt x="45" y="382"/>
                    <a:pt x="88" y="474"/>
                  </a:cubicBezTo>
                  <a:cubicBezTo>
                    <a:pt x="90" y="478"/>
                    <a:pt x="92" y="483"/>
                    <a:pt x="95" y="487"/>
                  </a:cubicBezTo>
                  <a:cubicBezTo>
                    <a:pt x="130" y="554"/>
                    <a:pt x="193" y="603"/>
                    <a:pt x="266" y="622"/>
                  </a:cubicBezTo>
                  <a:cubicBezTo>
                    <a:pt x="272" y="624"/>
                    <a:pt x="277" y="628"/>
                    <a:pt x="280" y="633"/>
                  </a:cubicBezTo>
                  <a:cubicBezTo>
                    <a:pt x="333" y="731"/>
                    <a:pt x="333" y="731"/>
                    <a:pt x="333" y="731"/>
                  </a:cubicBezTo>
                  <a:cubicBezTo>
                    <a:pt x="377" y="637"/>
                    <a:pt x="377" y="637"/>
                    <a:pt x="377" y="637"/>
                  </a:cubicBezTo>
                  <a:cubicBezTo>
                    <a:pt x="380" y="631"/>
                    <a:pt x="386" y="626"/>
                    <a:pt x="392" y="625"/>
                  </a:cubicBezTo>
                  <a:cubicBezTo>
                    <a:pt x="413" y="621"/>
                    <a:pt x="432" y="614"/>
                    <a:pt x="450" y="606"/>
                  </a:cubicBezTo>
                  <a:cubicBezTo>
                    <a:pt x="494" y="585"/>
                    <a:pt x="532" y="554"/>
                    <a:pt x="559" y="514"/>
                  </a:cubicBezTo>
                  <a:cubicBezTo>
                    <a:pt x="613" y="435"/>
                    <a:pt x="622" y="331"/>
                    <a:pt x="582" y="244"/>
                  </a:cubicBezTo>
                  <a:cubicBezTo>
                    <a:pt x="582" y="244"/>
                    <a:pt x="582" y="244"/>
                    <a:pt x="582" y="244"/>
                  </a:cubicBezTo>
                  <a:cubicBezTo>
                    <a:pt x="536" y="145"/>
                    <a:pt x="437" y="87"/>
                    <a:pt x="33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-354013" y="2181225"/>
              <a:ext cx="280988" cy="187325"/>
            </a:xfrm>
            <a:custGeom>
              <a:avLst/>
              <a:gdLst>
                <a:gd name="T0" fmla="*/ 140 w 263"/>
                <a:gd name="T1" fmla="*/ 177 h 177"/>
                <a:gd name="T2" fmla="*/ 130 w 263"/>
                <a:gd name="T3" fmla="*/ 177 h 177"/>
                <a:gd name="T4" fmla="*/ 2 w 263"/>
                <a:gd name="T5" fmla="*/ 115 h 177"/>
                <a:gd name="T6" fmla="*/ 3 w 263"/>
                <a:gd name="T7" fmla="*/ 21 h 177"/>
                <a:gd name="T8" fmla="*/ 25 w 263"/>
                <a:gd name="T9" fmla="*/ 0 h 177"/>
                <a:gd name="T10" fmla="*/ 46 w 263"/>
                <a:gd name="T11" fmla="*/ 21 h 177"/>
                <a:gd name="T12" fmla="*/ 45 w 263"/>
                <a:gd name="T13" fmla="*/ 113 h 177"/>
                <a:gd name="T14" fmla="*/ 131 w 263"/>
                <a:gd name="T15" fmla="*/ 134 h 177"/>
                <a:gd name="T16" fmla="*/ 218 w 263"/>
                <a:gd name="T17" fmla="*/ 119 h 177"/>
                <a:gd name="T18" fmla="*/ 220 w 263"/>
                <a:gd name="T19" fmla="*/ 27 h 177"/>
                <a:gd name="T20" fmla="*/ 242 w 263"/>
                <a:gd name="T21" fmla="*/ 6 h 177"/>
                <a:gd name="T22" fmla="*/ 263 w 263"/>
                <a:gd name="T23" fmla="*/ 28 h 177"/>
                <a:gd name="T24" fmla="*/ 261 w 263"/>
                <a:gd name="T25" fmla="*/ 122 h 177"/>
                <a:gd name="T26" fmla="*/ 214 w 263"/>
                <a:gd name="T27" fmla="*/ 168 h 177"/>
                <a:gd name="T28" fmla="*/ 140 w 263"/>
                <a:gd name="T29" fmla="*/ 177 h 177"/>
                <a:gd name="T30" fmla="*/ 45 w 263"/>
                <a:gd name="T31" fmla="*/ 116 h 177"/>
                <a:gd name="T32" fmla="*/ 45 w 263"/>
                <a:gd name="T33" fmla="*/ 116 h 177"/>
                <a:gd name="T34" fmla="*/ 45 w 263"/>
                <a:gd name="T35" fmla="*/ 11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177">
                  <a:moveTo>
                    <a:pt x="140" y="177"/>
                  </a:moveTo>
                  <a:cubicBezTo>
                    <a:pt x="137" y="177"/>
                    <a:pt x="133" y="177"/>
                    <a:pt x="130" y="177"/>
                  </a:cubicBezTo>
                  <a:cubicBezTo>
                    <a:pt x="65" y="175"/>
                    <a:pt x="0" y="155"/>
                    <a:pt x="2" y="11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9"/>
                    <a:pt x="14" y="0"/>
                    <a:pt x="25" y="0"/>
                  </a:cubicBezTo>
                  <a:cubicBezTo>
                    <a:pt x="37" y="0"/>
                    <a:pt x="47" y="10"/>
                    <a:pt x="46" y="21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51" y="120"/>
                    <a:pt x="82" y="133"/>
                    <a:pt x="131" y="134"/>
                  </a:cubicBezTo>
                  <a:cubicBezTo>
                    <a:pt x="180" y="136"/>
                    <a:pt x="211" y="125"/>
                    <a:pt x="218" y="119"/>
                  </a:cubicBezTo>
                  <a:cubicBezTo>
                    <a:pt x="220" y="27"/>
                    <a:pt x="220" y="27"/>
                    <a:pt x="220" y="27"/>
                  </a:cubicBezTo>
                  <a:cubicBezTo>
                    <a:pt x="220" y="15"/>
                    <a:pt x="231" y="5"/>
                    <a:pt x="242" y="6"/>
                  </a:cubicBezTo>
                  <a:cubicBezTo>
                    <a:pt x="254" y="6"/>
                    <a:pt x="263" y="16"/>
                    <a:pt x="263" y="28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1" y="136"/>
                    <a:pt x="252" y="156"/>
                    <a:pt x="214" y="168"/>
                  </a:cubicBezTo>
                  <a:cubicBezTo>
                    <a:pt x="193" y="174"/>
                    <a:pt x="167" y="177"/>
                    <a:pt x="140" y="177"/>
                  </a:cubicBezTo>
                  <a:close/>
                  <a:moveTo>
                    <a:pt x="45" y="116"/>
                  </a:moveTo>
                  <a:cubicBezTo>
                    <a:pt x="45" y="116"/>
                    <a:pt x="45" y="116"/>
                    <a:pt x="45" y="116"/>
                  </a:cubicBezTo>
                  <a:cubicBezTo>
                    <a:pt x="45" y="116"/>
                    <a:pt x="45" y="116"/>
                    <a:pt x="4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-420688" y="2066925"/>
              <a:ext cx="419100" cy="209550"/>
            </a:xfrm>
            <a:custGeom>
              <a:avLst/>
              <a:gdLst>
                <a:gd name="T0" fmla="*/ 195 w 394"/>
                <a:gd name="T1" fmla="*/ 197 h 197"/>
                <a:gd name="T2" fmla="*/ 186 w 394"/>
                <a:gd name="T3" fmla="*/ 195 h 197"/>
                <a:gd name="T4" fmla="*/ 13 w 394"/>
                <a:gd name="T5" fmla="*/ 117 h 197"/>
                <a:gd name="T6" fmla="*/ 0 w 394"/>
                <a:gd name="T7" fmla="*/ 97 h 197"/>
                <a:gd name="T8" fmla="*/ 14 w 394"/>
                <a:gd name="T9" fmla="*/ 77 h 197"/>
                <a:gd name="T10" fmla="*/ 191 w 394"/>
                <a:gd name="T11" fmla="*/ 2 h 197"/>
                <a:gd name="T12" fmla="*/ 209 w 394"/>
                <a:gd name="T13" fmla="*/ 3 h 197"/>
                <a:gd name="T14" fmla="*/ 382 w 394"/>
                <a:gd name="T15" fmla="*/ 88 h 197"/>
                <a:gd name="T16" fmla="*/ 394 w 394"/>
                <a:gd name="T17" fmla="*/ 108 h 197"/>
                <a:gd name="T18" fmla="*/ 380 w 394"/>
                <a:gd name="T19" fmla="*/ 128 h 197"/>
                <a:gd name="T20" fmla="*/ 203 w 394"/>
                <a:gd name="T21" fmla="*/ 195 h 197"/>
                <a:gd name="T22" fmla="*/ 195 w 394"/>
                <a:gd name="T23" fmla="*/ 197 h 197"/>
                <a:gd name="T24" fmla="*/ 76 w 394"/>
                <a:gd name="T25" fmla="*/ 98 h 197"/>
                <a:gd name="T26" fmla="*/ 196 w 394"/>
                <a:gd name="T27" fmla="*/ 152 h 197"/>
                <a:gd name="T28" fmla="*/ 318 w 394"/>
                <a:gd name="T29" fmla="*/ 105 h 197"/>
                <a:gd name="T30" fmla="*/ 199 w 394"/>
                <a:gd name="T31" fmla="*/ 46 h 197"/>
                <a:gd name="T32" fmla="*/ 76 w 394"/>
                <a:gd name="T3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4" h="197">
                  <a:moveTo>
                    <a:pt x="195" y="197"/>
                  </a:moveTo>
                  <a:cubicBezTo>
                    <a:pt x="192" y="197"/>
                    <a:pt x="189" y="196"/>
                    <a:pt x="186" y="195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5" y="113"/>
                    <a:pt x="0" y="105"/>
                    <a:pt x="0" y="97"/>
                  </a:cubicBezTo>
                  <a:cubicBezTo>
                    <a:pt x="1" y="88"/>
                    <a:pt x="6" y="80"/>
                    <a:pt x="14" y="77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7" y="0"/>
                    <a:pt x="203" y="0"/>
                    <a:pt x="209" y="3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9" y="92"/>
                    <a:pt x="394" y="100"/>
                    <a:pt x="394" y="108"/>
                  </a:cubicBezTo>
                  <a:cubicBezTo>
                    <a:pt x="393" y="117"/>
                    <a:pt x="388" y="124"/>
                    <a:pt x="380" y="128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0" y="196"/>
                    <a:pt x="197" y="197"/>
                    <a:pt x="195" y="197"/>
                  </a:cubicBezTo>
                  <a:close/>
                  <a:moveTo>
                    <a:pt x="76" y="98"/>
                  </a:moveTo>
                  <a:cubicBezTo>
                    <a:pt x="196" y="152"/>
                    <a:pt x="196" y="152"/>
                    <a:pt x="196" y="152"/>
                  </a:cubicBezTo>
                  <a:cubicBezTo>
                    <a:pt x="318" y="105"/>
                    <a:pt x="318" y="105"/>
                    <a:pt x="318" y="105"/>
                  </a:cubicBezTo>
                  <a:cubicBezTo>
                    <a:pt x="199" y="46"/>
                    <a:pt x="199" y="46"/>
                    <a:pt x="199" y="46"/>
                  </a:cubicBezTo>
                  <a:lnTo>
                    <a:pt x="76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#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201207257配图\培训\shutterstock_242224906.jpg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 t="17896" b="10658"/>
          <a:stretch>
            <a:fillRect/>
          </a:stretch>
        </p:blipFill>
        <p:spPr bwMode="auto">
          <a:xfrm>
            <a:off x="1549" y="0"/>
            <a:ext cx="121889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 bwMode="auto">
          <a:xfrm>
            <a:off x="2380" y="0"/>
            <a:ext cx="12187239" cy="6858000"/>
          </a:xfrm>
          <a:prstGeom prst="rect">
            <a:avLst/>
          </a:prstGeom>
          <a:solidFill>
            <a:srgbClr val="003C78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marL="0" marR="0" indent="0" algn="l" defTabSz="913765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4148952" y="2637135"/>
            <a:ext cx="3894096" cy="1598831"/>
            <a:chOff x="4302972" y="2345035"/>
            <a:chExt cx="3895617" cy="1598831"/>
          </a:xfrm>
        </p:grpSpPr>
        <p:sp>
          <p:nvSpPr>
            <p:cNvPr id="14" name="矩形 13"/>
            <p:cNvSpPr/>
            <p:nvPr userDrawn="1"/>
          </p:nvSpPr>
          <p:spPr>
            <a:xfrm>
              <a:off x="4478610" y="2345035"/>
              <a:ext cx="3544342" cy="9230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fontAlgn="ctr"/>
              <a:r>
                <a:rPr lang="en-US" altLang="zh-CN" sz="5400" b="0" cap="none" spc="0" baseline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awei Sans" panose="020C0503030203020204" pitchFamily="34" charset="0"/>
                  <a:ea typeface="方正兰亭黑简体" panose="02000000000000000000" pitchFamily="2" charset="-122"/>
                </a:rPr>
                <a:t>Thank You</a:t>
              </a:r>
              <a:endParaRPr lang="en-US" altLang="zh-CN" sz="5400" b="0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4302972" y="3297535"/>
              <a:ext cx="389561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fontAlgn="ctr"/>
              <a:r>
                <a:rPr lang="en-US" altLang="zh-CN" sz="3600" b="0" cap="none" spc="0" baseline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awei Sans" panose="020C0503030203020204" pitchFamily="34" charset="0"/>
                  <a:ea typeface="方正兰亭黑简体" panose="02000000000000000000" pitchFamily="2" charset="-122"/>
                </a:rPr>
                <a:t>www.huawei.com</a:t>
              </a:r>
              <a:endParaRPr lang="zh-CN" altLang="en-US" sz="3600" b="0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"/>
          <a:stretch>
            <a:fillRect/>
          </a:stretch>
        </p:blipFill>
        <p:spPr bwMode="auto">
          <a:xfrm>
            <a:off x="1" y="85"/>
            <a:ext cx="12192000" cy="68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31295" y="4957156"/>
            <a:ext cx="10441567" cy="831600"/>
          </a:xfrm>
          <a:prstGeom prst="rect">
            <a:avLst/>
          </a:prstGeom>
          <a:ln algn="ctr"/>
        </p:spPr>
        <p:txBody>
          <a:bodyPr lIns="87802" tIns="43901" rIns="87802" bIns="43901"/>
          <a:lstStyle>
            <a:lvl1pPr algn="l" defTabSz="802005" rtl="0" eaLnBrk="0" fontAlgn="ctr" hangingPunct="0">
              <a:spcBef>
                <a:spcPct val="0"/>
              </a:spcBef>
              <a:spcAft>
                <a:spcPct val="0"/>
              </a:spcAft>
              <a:defRPr lang="zh-CN" altLang="en-US" sz="4300" b="1" kern="1200" baseline="0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en-US" altLang="zh-CN" dirty="0"/>
              <a:t>Click to Edit Title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0" hasCustomPrompt="1"/>
          </p:nvPr>
        </p:nvSpPr>
        <p:spPr>
          <a:xfrm>
            <a:off x="1031295" y="5816120"/>
            <a:ext cx="6912000" cy="493200"/>
          </a:xfrm>
          <a:prstGeom prst="rect">
            <a:avLst/>
          </a:prstGeom>
        </p:spPr>
        <p:txBody>
          <a:bodyPr/>
          <a:lstStyle>
            <a:lvl1pPr marL="0" indent="0" algn="l" defTabSz="802005" rtl="0" eaLnBrk="0" fontAlgn="ctr" hangingPunct="0">
              <a:spcBef>
                <a:spcPct val="0"/>
              </a:spcBef>
              <a:spcAft>
                <a:spcPct val="0"/>
              </a:spcAft>
              <a:buNone/>
              <a:defRPr lang="zh-CN" altLang="en-US" sz="2000" kern="1200" baseline="0" dirty="0" smtClean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Click to Edit Title</a:t>
            </a:r>
            <a:endParaRPr lang="zh-CN" altLang="en-US" dirty="0"/>
          </a:p>
        </p:txBody>
      </p:sp>
      <p:sp>
        <p:nvSpPr>
          <p:cNvPr id="20" name="Rectangle 54"/>
          <p:cNvSpPr>
            <a:spLocks noChangeArrowheads="1"/>
          </p:cNvSpPr>
          <p:nvPr userDrawn="1"/>
        </p:nvSpPr>
        <p:spPr bwMode="auto">
          <a:xfrm>
            <a:off x="947428" y="6500581"/>
            <a:ext cx="4948333" cy="26555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370" eaLnBrk="0" fontAlgn="base" hangingPunct="0">
              <a:defRPr/>
            </a:pPr>
            <a:r>
              <a:rPr lang="en-US" altLang="zh-CN" sz="12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Copyright © 2020 Huawei Technologies Co., Ltd. All rights reserved. </a:t>
            </a:r>
            <a:endParaRPr lang="en-US" altLang="zh-CN" sz="1200" baseline="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89" y="251069"/>
            <a:ext cx="1965600" cy="4301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#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1878" y="1242453"/>
            <a:ext cx="11306175" cy="4679788"/>
          </a:xfrm>
          <a:prstGeom prst="rect">
            <a:avLst/>
          </a:prstGeom>
        </p:spPr>
        <p:txBody>
          <a:bodyPr/>
          <a:lstStyle>
            <a:lvl1pPr algn="just" eaLnBrk="1" hangingPunct="1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pPr eaLnBrk="1" hangingPunct="1"/>
            <a:r>
              <a:rPr lang="en-US" altLang="zh-CN" dirty="0"/>
              <a:t>The chapter describes ...</a:t>
            </a:r>
            <a:endParaRPr lang="zh-CN" altLang="en-US" dirty="0"/>
          </a:p>
        </p:txBody>
      </p:sp>
      <p:sp>
        <p:nvSpPr>
          <p:cNvPr id="27" name="TextBox 10"/>
          <p:cNvSpPr txBox="1"/>
          <p:nvPr userDrawn="1"/>
        </p:nvSpPr>
        <p:spPr bwMode="auto">
          <a:xfrm>
            <a:off x="1595500" y="408779"/>
            <a:ext cx="2376264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>
            <a:defPPr>
              <a:defRPr lang="zh-CN"/>
            </a:defPPr>
            <a:lvl1pPr defTabSz="1001395" eaLnBrk="0" hangingPunct="0"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 fontAlgn="ctr"/>
            <a:r>
              <a:rPr lang="en-US" altLang="zh-CN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Foreword</a:t>
            </a:r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8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9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335360" y="498828"/>
            <a:ext cx="628158" cy="459460"/>
            <a:chOff x="3275013" y="1363663"/>
            <a:chExt cx="5645150" cy="4129087"/>
          </a:xfrm>
          <a:solidFill>
            <a:schemeClr val="bg1"/>
          </a:solidFill>
        </p:grpSpPr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3275013" y="1363663"/>
              <a:ext cx="5645150" cy="4129087"/>
            </a:xfrm>
            <a:custGeom>
              <a:avLst/>
              <a:gdLst>
                <a:gd name="T0" fmla="*/ 1410 w 1505"/>
                <a:gd name="T1" fmla="*/ 250 h 1101"/>
                <a:gd name="T2" fmla="*/ 780 w 1505"/>
                <a:gd name="T3" fmla="*/ 250 h 1101"/>
                <a:gd name="T4" fmla="*/ 780 w 1505"/>
                <a:gd name="T5" fmla="*/ 81 h 1101"/>
                <a:gd name="T6" fmla="*/ 699 w 1505"/>
                <a:gd name="T7" fmla="*/ 0 h 1101"/>
                <a:gd name="T8" fmla="*/ 81 w 1505"/>
                <a:gd name="T9" fmla="*/ 0 h 1101"/>
                <a:gd name="T10" fmla="*/ 0 w 1505"/>
                <a:gd name="T11" fmla="*/ 81 h 1101"/>
                <a:gd name="T12" fmla="*/ 0 w 1505"/>
                <a:gd name="T13" fmla="*/ 464 h 1101"/>
                <a:gd name="T14" fmla="*/ 81 w 1505"/>
                <a:gd name="T15" fmla="*/ 545 h 1101"/>
                <a:gd name="T16" fmla="*/ 124 w 1505"/>
                <a:gd name="T17" fmla="*/ 545 h 1101"/>
                <a:gd name="T18" fmla="*/ 124 w 1505"/>
                <a:gd name="T19" fmla="*/ 668 h 1101"/>
                <a:gd name="T20" fmla="*/ 137 w 1505"/>
                <a:gd name="T21" fmla="*/ 688 h 1101"/>
                <a:gd name="T22" fmla="*/ 147 w 1505"/>
                <a:gd name="T23" fmla="*/ 690 h 1101"/>
                <a:gd name="T24" fmla="*/ 161 w 1505"/>
                <a:gd name="T25" fmla="*/ 685 h 1101"/>
                <a:gd name="T26" fmla="*/ 316 w 1505"/>
                <a:gd name="T27" fmla="*/ 554 h 1101"/>
                <a:gd name="T28" fmla="*/ 341 w 1505"/>
                <a:gd name="T29" fmla="*/ 545 h 1101"/>
                <a:gd name="T30" fmla="*/ 542 w 1505"/>
                <a:gd name="T31" fmla="*/ 545 h 1101"/>
                <a:gd name="T32" fmla="*/ 542 w 1505"/>
                <a:gd name="T33" fmla="*/ 824 h 1101"/>
                <a:gd name="T34" fmla="*/ 637 w 1505"/>
                <a:gd name="T35" fmla="*/ 919 h 1101"/>
                <a:gd name="T36" fmla="*/ 1084 w 1505"/>
                <a:gd name="T37" fmla="*/ 919 h 1101"/>
                <a:gd name="T38" fmla="*/ 1120 w 1505"/>
                <a:gd name="T39" fmla="*/ 932 h 1101"/>
                <a:gd name="T40" fmla="*/ 1313 w 1505"/>
                <a:gd name="T41" fmla="*/ 1096 h 1101"/>
                <a:gd name="T42" fmla="*/ 1328 w 1505"/>
                <a:gd name="T43" fmla="*/ 1101 h 1101"/>
                <a:gd name="T44" fmla="*/ 1337 w 1505"/>
                <a:gd name="T45" fmla="*/ 1099 h 1101"/>
                <a:gd name="T46" fmla="*/ 1350 w 1505"/>
                <a:gd name="T47" fmla="*/ 1078 h 1101"/>
                <a:gd name="T48" fmla="*/ 1350 w 1505"/>
                <a:gd name="T49" fmla="*/ 919 h 1101"/>
                <a:gd name="T50" fmla="*/ 1410 w 1505"/>
                <a:gd name="T51" fmla="*/ 919 h 1101"/>
                <a:gd name="T52" fmla="*/ 1505 w 1505"/>
                <a:gd name="T53" fmla="*/ 824 h 1101"/>
                <a:gd name="T54" fmla="*/ 1505 w 1505"/>
                <a:gd name="T55" fmla="*/ 345 h 1101"/>
                <a:gd name="T56" fmla="*/ 1410 w 1505"/>
                <a:gd name="T57" fmla="*/ 250 h 1101"/>
                <a:gd name="T58" fmla="*/ 341 w 1505"/>
                <a:gd name="T59" fmla="*/ 500 h 1101"/>
                <a:gd name="T60" fmla="*/ 287 w 1505"/>
                <a:gd name="T61" fmla="*/ 520 h 1101"/>
                <a:gd name="T62" fmla="*/ 169 w 1505"/>
                <a:gd name="T63" fmla="*/ 619 h 1101"/>
                <a:gd name="T64" fmla="*/ 169 w 1505"/>
                <a:gd name="T65" fmla="*/ 535 h 1101"/>
                <a:gd name="T66" fmla="*/ 133 w 1505"/>
                <a:gd name="T67" fmla="*/ 500 h 1101"/>
                <a:gd name="T68" fmla="*/ 81 w 1505"/>
                <a:gd name="T69" fmla="*/ 500 h 1101"/>
                <a:gd name="T70" fmla="*/ 45 w 1505"/>
                <a:gd name="T71" fmla="*/ 464 h 1101"/>
                <a:gd name="T72" fmla="*/ 45 w 1505"/>
                <a:gd name="T73" fmla="*/ 81 h 1101"/>
                <a:gd name="T74" fmla="*/ 81 w 1505"/>
                <a:gd name="T75" fmla="*/ 45 h 1101"/>
                <a:gd name="T76" fmla="*/ 699 w 1505"/>
                <a:gd name="T77" fmla="*/ 45 h 1101"/>
                <a:gd name="T78" fmla="*/ 735 w 1505"/>
                <a:gd name="T79" fmla="*/ 81 h 1101"/>
                <a:gd name="T80" fmla="*/ 735 w 1505"/>
                <a:gd name="T81" fmla="*/ 250 h 1101"/>
                <a:gd name="T82" fmla="*/ 637 w 1505"/>
                <a:gd name="T83" fmla="*/ 250 h 1101"/>
                <a:gd name="T84" fmla="*/ 542 w 1505"/>
                <a:gd name="T85" fmla="*/ 345 h 1101"/>
                <a:gd name="T86" fmla="*/ 542 w 1505"/>
                <a:gd name="T87" fmla="*/ 500 h 1101"/>
                <a:gd name="T88" fmla="*/ 341 w 1505"/>
                <a:gd name="T89" fmla="*/ 500 h 1101"/>
                <a:gd name="T90" fmla="*/ 1460 w 1505"/>
                <a:gd name="T91" fmla="*/ 824 h 1101"/>
                <a:gd name="T92" fmla="*/ 1410 w 1505"/>
                <a:gd name="T93" fmla="*/ 874 h 1101"/>
                <a:gd name="T94" fmla="*/ 1344 w 1505"/>
                <a:gd name="T95" fmla="*/ 874 h 1101"/>
                <a:gd name="T96" fmla="*/ 1305 w 1505"/>
                <a:gd name="T97" fmla="*/ 913 h 1101"/>
                <a:gd name="T98" fmla="*/ 1305 w 1505"/>
                <a:gd name="T99" fmla="*/ 1030 h 1101"/>
                <a:gd name="T100" fmla="*/ 1149 w 1505"/>
                <a:gd name="T101" fmla="*/ 898 h 1101"/>
                <a:gd name="T102" fmla="*/ 1084 w 1505"/>
                <a:gd name="T103" fmla="*/ 874 h 1101"/>
                <a:gd name="T104" fmla="*/ 637 w 1505"/>
                <a:gd name="T105" fmla="*/ 874 h 1101"/>
                <a:gd name="T106" fmla="*/ 587 w 1505"/>
                <a:gd name="T107" fmla="*/ 824 h 1101"/>
                <a:gd name="T108" fmla="*/ 587 w 1505"/>
                <a:gd name="T109" fmla="*/ 345 h 1101"/>
                <a:gd name="T110" fmla="*/ 637 w 1505"/>
                <a:gd name="T111" fmla="*/ 295 h 1101"/>
                <a:gd name="T112" fmla="*/ 1410 w 1505"/>
                <a:gd name="T113" fmla="*/ 295 h 1101"/>
                <a:gd name="T114" fmla="*/ 1460 w 1505"/>
                <a:gd name="T115" fmla="*/ 345 h 1101"/>
                <a:gd name="T116" fmla="*/ 1460 w 1505"/>
                <a:gd name="T117" fmla="*/ 824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5" h="1101">
                  <a:moveTo>
                    <a:pt x="1410" y="250"/>
                  </a:moveTo>
                  <a:cubicBezTo>
                    <a:pt x="780" y="250"/>
                    <a:pt x="780" y="250"/>
                    <a:pt x="780" y="250"/>
                  </a:cubicBezTo>
                  <a:cubicBezTo>
                    <a:pt x="780" y="81"/>
                    <a:pt x="780" y="81"/>
                    <a:pt x="780" y="81"/>
                  </a:cubicBezTo>
                  <a:cubicBezTo>
                    <a:pt x="780" y="37"/>
                    <a:pt x="743" y="0"/>
                    <a:pt x="6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1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509"/>
                    <a:pt x="36" y="545"/>
                    <a:pt x="81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24" y="668"/>
                    <a:pt x="124" y="668"/>
                    <a:pt x="124" y="668"/>
                  </a:cubicBezTo>
                  <a:cubicBezTo>
                    <a:pt x="124" y="676"/>
                    <a:pt x="129" y="684"/>
                    <a:pt x="137" y="688"/>
                  </a:cubicBezTo>
                  <a:cubicBezTo>
                    <a:pt x="140" y="689"/>
                    <a:pt x="143" y="690"/>
                    <a:pt x="147" y="690"/>
                  </a:cubicBezTo>
                  <a:cubicBezTo>
                    <a:pt x="152" y="690"/>
                    <a:pt x="157" y="688"/>
                    <a:pt x="161" y="685"/>
                  </a:cubicBezTo>
                  <a:cubicBezTo>
                    <a:pt x="316" y="554"/>
                    <a:pt x="316" y="554"/>
                    <a:pt x="316" y="554"/>
                  </a:cubicBezTo>
                  <a:cubicBezTo>
                    <a:pt x="323" y="548"/>
                    <a:pt x="332" y="545"/>
                    <a:pt x="341" y="545"/>
                  </a:cubicBezTo>
                  <a:cubicBezTo>
                    <a:pt x="542" y="545"/>
                    <a:pt x="542" y="545"/>
                    <a:pt x="542" y="545"/>
                  </a:cubicBezTo>
                  <a:cubicBezTo>
                    <a:pt x="542" y="824"/>
                    <a:pt x="542" y="824"/>
                    <a:pt x="542" y="824"/>
                  </a:cubicBezTo>
                  <a:cubicBezTo>
                    <a:pt x="542" y="877"/>
                    <a:pt x="585" y="919"/>
                    <a:pt x="637" y="919"/>
                  </a:cubicBezTo>
                  <a:cubicBezTo>
                    <a:pt x="1084" y="919"/>
                    <a:pt x="1084" y="919"/>
                    <a:pt x="1084" y="919"/>
                  </a:cubicBezTo>
                  <a:cubicBezTo>
                    <a:pt x="1097" y="919"/>
                    <a:pt x="1110" y="924"/>
                    <a:pt x="1120" y="932"/>
                  </a:cubicBezTo>
                  <a:cubicBezTo>
                    <a:pt x="1313" y="1096"/>
                    <a:pt x="1313" y="1096"/>
                    <a:pt x="1313" y="1096"/>
                  </a:cubicBezTo>
                  <a:cubicBezTo>
                    <a:pt x="1317" y="1099"/>
                    <a:pt x="1322" y="1101"/>
                    <a:pt x="1328" y="1101"/>
                  </a:cubicBezTo>
                  <a:cubicBezTo>
                    <a:pt x="1331" y="1101"/>
                    <a:pt x="1334" y="1100"/>
                    <a:pt x="1337" y="1099"/>
                  </a:cubicBezTo>
                  <a:cubicBezTo>
                    <a:pt x="1345" y="1095"/>
                    <a:pt x="1350" y="1087"/>
                    <a:pt x="1350" y="1078"/>
                  </a:cubicBezTo>
                  <a:cubicBezTo>
                    <a:pt x="1350" y="919"/>
                    <a:pt x="1350" y="919"/>
                    <a:pt x="1350" y="919"/>
                  </a:cubicBezTo>
                  <a:cubicBezTo>
                    <a:pt x="1410" y="919"/>
                    <a:pt x="1410" y="919"/>
                    <a:pt x="1410" y="919"/>
                  </a:cubicBezTo>
                  <a:cubicBezTo>
                    <a:pt x="1463" y="919"/>
                    <a:pt x="1505" y="877"/>
                    <a:pt x="1505" y="824"/>
                  </a:cubicBezTo>
                  <a:cubicBezTo>
                    <a:pt x="1505" y="345"/>
                    <a:pt x="1505" y="345"/>
                    <a:pt x="1505" y="345"/>
                  </a:cubicBezTo>
                  <a:cubicBezTo>
                    <a:pt x="1505" y="293"/>
                    <a:pt x="1463" y="250"/>
                    <a:pt x="1410" y="250"/>
                  </a:cubicBezTo>
                  <a:close/>
                  <a:moveTo>
                    <a:pt x="341" y="500"/>
                  </a:moveTo>
                  <a:cubicBezTo>
                    <a:pt x="322" y="500"/>
                    <a:pt x="302" y="507"/>
                    <a:pt x="287" y="520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69" y="535"/>
                    <a:pt x="169" y="535"/>
                    <a:pt x="169" y="535"/>
                  </a:cubicBezTo>
                  <a:cubicBezTo>
                    <a:pt x="169" y="516"/>
                    <a:pt x="153" y="500"/>
                    <a:pt x="133" y="500"/>
                  </a:cubicBezTo>
                  <a:cubicBezTo>
                    <a:pt x="81" y="500"/>
                    <a:pt x="81" y="500"/>
                    <a:pt x="81" y="500"/>
                  </a:cubicBezTo>
                  <a:cubicBezTo>
                    <a:pt x="61" y="500"/>
                    <a:pt x="45" y="484"/>
                    <a:pt x="45" y="464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61"/>
                    <a:pt x="61" y="45"/>
                    <a:pt x="81" y="45"/>
                  </a:cubicBezTo>
                  <a:cubicBezTo>
                    <a:pt x="699" y="45"/>
                    <a:pt x="699" y="45"/>
                    <a:pt x="699" y="45"/>
                  </a:cubicBezTo>
                  <a:cubicBezTo>
                    <a:pt x="719" y="45"/>
                    <a:pt x="735" y="61"/>
                    <a:pt x="735" y="81"/>
                  </a:cubicBezTo>
                  <a:cubicBezTo>
                    <a:pt x="735" y="250"/>
                    <a:pt x="735" y="250"/>
                    <a:pt x="735" y="250"/>
                  </a:cubicBezTo>
                  <a:cubicBezTo>
                    <a:pt x="637" y="250"/>
                    <a:pt x="637" y="250"/>
                    <a:pt x="637" y="250"/>
                  </a:cubicBezTo>
                  <a:cubicBezTo>
                    <a:pt x="585" y="250"/>
                    <a:pt x="542" y="293"/>
                    <a:pt x="542" y="345"/>
                  </a:cubicBezTo>
                  <a:cubicBezTo>
                    <a:pt x="542" y="500"/>
                    <a:pt x="542" y="500"/>
                    <a:pt x="542" y="500"/>
                  </a:cubicBezTo>
                  <a:lnTo>
                    <a:pt x="341" y="500"/>
                  </a:lnTo>
                  <a:close/>
                  <a:moveTo>
                    <a:pt x="1460" y="824"/>
                  </a:moveTo>
                  <a:cubicBezTo>
                    <a:pt x="1460" y="852"/>
                    <a:pt x="1438" y="874"/>
                    <a:pt x="1410" y="874"/>
                  </a:cubicBezTo>
                  <a:cubicBezTo>
                    <a:pt x="1344" y="874"/>
                    <a:pt x="1344" y="874"/>
                    <a:pt x="1344" y="874"/>
                  </a:cubicBezTo>
                  <a:cubicBezTo>
                    <a:pt x="1323" y="874"/>
                    <a:pt x="1305" y="892"/>
                    <a:pt x="1305" y="913"/>
                  </a:cubicBezTo>
                  <a:cubicBezTo>
                    <a:pt x="1305" y="1030"/>
                    <a:pt x="1305" y="1030"/>
                    <a:pt x="1305" y="1030"/>
                  </a:cubicBezTo>
                  <a:cubicBezTo>
                    <a:pt x="1149" y="898"/>
                    <a:pt x="1149" y="898"/>
                    <a:pt x="1149" y="898"/>
                  </a:cubicBezTo>
                  <a:cubicBezTo>
                    <a:pt x="1131" y="883"/>
                    <a:pt x="1108" y="874"/>
                    <a:pt x="1084" y="874"/>
                  </a:cubicBezTo>
                  <a:cubicBezTo>
                    <a:pt x="637" y="874"/>
                    <a:pt x="637" y="874"/>
                    <a:pt x="637" y="874"/>
                  </a:cubicBezTo>
                  <a:cubicBezTo>
                    <a:pt x="610" y="874"/>
                    <a:pt x="587" y="852"/>
                    <a:pt x="587" y="824"/>
                  </a:cubicBezTo>
                  <a:cubicBezTo>
                    <a:pt x="587" y="345"/>
                    <a:pt x="587" y="345"/>
                    <a:pt x="587" y="345"/>
                  </a:cubicBezTo>
                  <a:cubicBezTo>
                    <a:pt x="587" y="318"/>
                    <a:pt x="610" y="295"/>
                    <a:pt x="637" y="295"/>
                  </a:cubicBezTo>
                  <a:cubicBezTo>
                    <a:pt x="1410" y="295"/>
                    <a:pt x="1410" y="295"/>
                    <a:pt x="1410" y="295"/>
                  </a:cubicBezTo>
                  <a:cubicBezTo>
                    <a:pt x="1438" y="295"/>
                    <a:pt x="1460" y="318"/>
                    <a:pt x="1460" y="345"/>
                  </a:cubicBezTo>
                  <a:lnTo>
                    <a:pt x="1460" y="8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2" name="Freeform 7"/>
            <p:cNvSpPr/>
            <p:nvPr/>
          </p:nvSpPr>
          <p:spPr bwMode="auto">
            <a:xfrm>
              <a:off x="6208713" y="3227388"/>
              <a:ext cx="1833563" cy="173037"/>
            </a:xfrm>
            <a:custGeom>
              <a:avLst/>
              <a:gdLst>
                <a:gd name="T0" fmla="*/ 489 w 489"/>
                <a:gd name="T1" fmla="*/ 23 h 46"/>
                <a:gd name="T2" fmla="*/ 467 w 489"/>
                <a:gd name="T3" fmla="*/ 46 h 46"/>
                <a:gd name="T4" fmla="*/ 23 w 489"/>
                <a:gd name="T5" fmla="*/ 46 h 46"/>
                <a:gd name="T6" fmla="*/ 0 w 489"/>
                <a:gd name="T7" fmla="*/ 23 h 46"/>
                <a:gd name="T8" fmla="*/ 23 w 489"/>
                <a:gd name="T9" fmla="*/ 0 h 46"/>
                <a:gd name="T10" fmla="*/ 467 w 489"/>
                <a:gd name="T11" fmla="*/ 0 h 46"/>
                <a:gd name="T12" fmla="*/ 489 w 489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6">
                  <a:moveTo>
                    <a:pt x="489" y="23"/>
                  </a:moveTo>
                  <a:cubicBezTo>
                    <a:pt x="489" y="35"/>
                    <a:pt x="479" y="46"/>
                    <a:pt x="46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6208713" y="3786188"/>
              <a:ext cx="1833563" cy="168275"/>
            </a:xfrm>
            <a:custGeom>
              <a:avLst/>
              <a:gdLst>
                <a:gd name="T0" fmla="*/ 489 w 489"/>
                <a:gd name="T1" fmla="*/ 22 h 45"/>
                <a:gd name="T2" fmla="*/ 467 w 489"/>
                <a:gd name="T3" fmla="*/ 45 h 45"/>
                <a:gd name="T4" fmla="*/ 23 w 489"/>
                <a:gd name="T5" fmla="*/ 45 h 45"/>
                <a:gd name="T6" fmla="*/ 0 w 489"/>
                <a:gd name="T7" fmla="*/ 22 h 45"/>
                <a:gd name="T8" fmla="*/ 23 w 489"/>
                <a:gd name="T9" fmla="*/ 0 h 45"/>
                <a:gd name="T10" fmla="*/ 467 w 489"/>
                <a:gd name="T11" fmla="*/ 0 h 45"/>
                <a:gd name="T12" fmla="*/ 489 w 489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5">
                  <a:moveTo>
                    <a:pt x="489" y="22"/>
                  </a:moveTo>
                  <a:cubicBezTo>
                    <a:pt x="489" y="35"/>
                    <a:pt x="479" y="45"/>
                    <a:pt x="467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3924301" y="1936750"/>
              <a:ext cx="1593850" cy="169862"/>
            </a:xfrm>
            <a:custGeom>
              <a:avLst/>
              <a:gdLst>
                <a:gd name="T0" fmla="*/ 425 w 425"/>
                <a:gd name="T1" fmla="*/ 22 h 45"/>
                <a:gd name="T2" fmla="*/ 403 w 425"/>
                <a:gd name="T3" fmla="*/ 45 h 45"/>
                <a:gd name="T4" fmla="*/ 23 w 425"/>
                <a:gd name="T5" fmla="*/ 45 h 45"/>
                <a:gd name="T6" fmla="*/ 0 w 425"/>
                <a:gd name="T7" fmla="*/ 22 h 45"/>
                <a:gd name="T8" fmla="*/ 23 w 425"/>
                <a:gd name="T9" fmla="*/ 0 h 45"/>
                <a:gd name="T10" fmla="*/ 403 w 425"/>
                <a:gd name="T11" fmla="*/ 0 h 45"/>
                <a:gd name="T12" fmla="*/ 425 w 42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45">
                  <a:moveTo>
                    <a:pt x="425" y="22"/>
                  </a:moveTo>
                  <a:cubicBezTo>
                    <a:pt x="425" y="35"/>
                    <a:pt x="415" y="45"/>
                    <a:pt x="40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2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5" y="0"/>
                    <a:pt x="425" y="10"/>
                    <a:pt x="4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5" name="Freeform 10"/>
            <p:cNvSpPr/>
            <p:nvPr/>
          </p:nvSpPr>
          <p:spPr bwMode="auto">
            <a:xfrm>
              <a:off x="3924301" y="2371725"/>
              <a:ext cx="1136650" cy="169862"/>
            </a:xfrm>
            <a:custGeom>
              <a:avLst/>
              <a:gdLst>
                <a:gd name="T0" fmla="*/ 303 w 303"/>
                <a:gd name="T1" fmla="*/ 23 h 45"/>
                <a:gd name="T2" fmla="*/ 281 w 303"/>
                <a:gd name="T3" fmla="*/ 45 h 45"/>
                <a:gd name="T4" fmla="*/ 23 w 303"/>
                <a:gd name="T5" fmla="*/ 45 h 45"/>
                <a:gd name="T6" fmla="*/ 0 w 303"/>
                <a:gd name="T7" fmla="*/ 23 h 45"/>
                <a:gd name="T8" fmla="*/ 23 w 303"/>
                <a:gd name="T9" fmla="*/ 0 h 45"/>
                <a:gd name="T10" fmla="*/ 281 w 303"/>
                <a:gd name="T11" fmla="*/ 0 h 45"/>
                <a:gd name="T12" fmla="*/ 303 w 303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5">
                  <a:moveTo>
                    <a:pt x="303" y="23"/>
                  </a:moveTo>
                  <a:cubicBezTo>
                    <a:pt x="303" y="35"/>
                    <a:pt x="293" y="45"/>
                    <a:pt x="28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3" y="0"/>
                    <a:pt x="303" y="10"/>
                    <a:pt x="30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6" name="Freeform 6"/>
          <p:cNvSpPr/>
          <p:nvPr userDrawn="1"/>
        </p:nvSpPr>
        <p:spPr bwMode="auto">
          <a:xfrm>
            <a:off x="4619836" y="296368"/>
            <a:ext cx="7560000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-1" fmla="*/ 7021 w 10000"/>
              <a:gd name="connsiteY0-2" fmla="*/ 0 h 10000"/>
              <a:gd name="connsiteX1-3" fmla="*/ 0 w 10000"/>
              <a:gd name="connsiteY1-4" fmla="*/ 0 h 10000"/>
              <a:gd name="connsiteX2-5" fmla="*/ 197 w 10000"/>
              <a:gd name="connsiteY2-6" fmla="*/ 5024 h 10000"/>
              <a:gd name="connsiteX3-7" fmla="*/ 0 w 10000"/>
              <a:gd name="connsiteY3-8" fmla="*/ 10000 h 10000"/>
              <a:gd name="connsiteX4-9" fmla="*/ 10000 w 10000"/>
              <a:gd name="connsiteY4-10" fmla="*/ 10000 h 10000"/>
              <a:gd name="connsiteX5-11" fmla="*/ 7736 w 10000"/>
              <a:gd name="connsiteY5-12" fmla="*/ 5574 h 10000"/>
              <a:gd name="connsiteX6-13" fmla="*/ 7021 w 10000"/>
              <a:gd name="connsiteY6-14" fmla="*/ 0 h 10000"/>
              <a:gd name="connsiteX0-15" fmla="*/ 7021 w 7736"/>
              <a:gd name="connsiteY0-16" fmla="*/ 0 h 10038"/>
              <a:gd name="connsiteX1-17" fmla="*/ 0 w 7736"/>
              <a:gd name="connsiteY1-18" fmla="*/ 0 h 10038"/>
              <a:gd name="connsiteX2-19" fmla="*/ 197 w 7736"/>
              <a:gd name="connsiteY2-20" fmla="*/ 5024 h 10038"/>
              <a:gd name="connsiteX3-21" fmla="*/ 0 w 7736"/>
              <a:gd name="connsiteY3-22" fmla="*/ 10000 h 10038"/>
              <a:gd name="connsiteX4-23" fmla="*/ 7017 w 7736"/>
              <a:gd name="connsiteY4-24" fmla="*/ 10038 h 10038"/>
              <a:gd name="connsiteX5-25" fmla="*/ 7736 w 7736"/>
              <a:gd name="connsiteY5-26" fmla="*/ 5574 h 10038"/>
              <a:gd name="connsiteX6-27" fmla="*/ 7021 w 7736"/>
              <a:gd name="connsiteY6-28" fmla="*/ 0 h 10038"/>
              <a:gd name="connsiteX0-29" fmla="*/ 9076 w 9316"/>
              <a:gd name="connsiteY0-30" fmla="*/ 0 h 10000"/>
              <a:gd name="connsiteX1-31" fmla="*/ 0 w 9316"/>
              <a:gd name="connsiteY1-32" fmla="*/ 0 h 10000"/>
              <a:gd name="connsiteX2-33" fmla="*/ 255 w 9316"/>
              <a:gd name="connsiteY2-34" fmla="*/ 5005 h 10000"/>
              <a:gd name="connsiteX3-35" fmla="*/ 0 w 9316"/>
              <a:gd name="connsiteY3-36" fmla="*/ 9962 h 10000"/>
              <a:gd name="connsiteX4-37" fmla="*/ 9071 w 9316"/>
              <a:gd name="connsiteY4-38" fmla="*/ 10000 h 10000"/>
              <a:gd name="connsiteX5-39" fmla="*/ 9316 w 9316"/>
              <a:gd name="connsiteY5-40" fmla="*/ 5668 h 10000"/>
              <a:gd name="connsiteX6-41" fmla="*/ 9076 w 9316"/>
              <a:gd name="connsiteY6-42" fmla="*/ 0 h 10000"/>
              <a:gd name="connsiteX0-43" fmla="*/ 9742 w 10000"/>
              <a:gd name="connsiteY0-44" fmla="*/ 0 h 10000"/>
              <a:gd name="connsiteX1-45" fmla="*/ 0 w 10000"/>
              <a:gd name="connsiteY1-46" fmla="*/ 0 h 10000"/>
              <a:gd name="connsiteX2-47" fmla="*/ 274 w 10000"/>
              <a:gd name="connsiteY2-48" fmla="*/ 5005 h 10000"/>
              <a:gd name="connsiteX3-49" fmla="*/ 0 w 10000"/>
              <a:gd name="connsiteY3-50" fmla="*/ 9962 h 10000"/>
              <a:gd name="connsiteX4-51" fmla="*/ 9737 w 10000"/>
              <a:gd name="connsiteY4-52" fmla="*/ 10000 h 10000"/>
              <a:gd name="connsiteX5-53" fmla="*/ 10000 w 10000"/>
              <a:gd name="connsiteY5-54" fmla="*/ 5668 h 10000"/>
              <a:gd name="connsiteX6-55" fmla="*/ 9742 w 10000"/>
              <a:gd name="connsiteY6-56" fmla="*/ 0 h 10000"/>
              <a:gd name="connsiteX0-57" fmla="*/ 9742 w 9877"/>
              <a:gd name="connsiteY0-58" fmla="*/ 0 h 10000"/>
              <a:gd name="connsiteX1-59" fmla="*/ 0 w 9877"/>
              <a:gd name="connsiteY1-60" fmla="*/ 0 h 10000"/>
              <a:gd name="connsiteX2-61" fmla="*/ 274 w 9877"/>
              <a:gd name="connsiteY2-62" fmla="*/ 5005 h 10000"/>
              <a:gd name="connsiteX3-63" fmla="*/ 0 w 9877"/>
              <a:gd name="connsiteY3-64" fmla="*/ 9962 h 10000"/>
              <a:gd name="connsiteX4-65" fmla="*/ 9737 w 9877"/>
              <a:gd name="connsiteY4-66" fmla="*/ 10000 h 10000"/>
              <a:gd name="connsiteX5-67" fmla="*/ 9738 w 9877"/>
              <a:gd name="connsiteY5-68" fmla="*/ 5783 h 10000"/>
              <a:gd name="connsiteX6-69" fmla="*/ 9742 w 9877"/>
              <a:gd name="connsiteY6-70" fmla="*/ 0 h 10000"/>
              <a:gd name="connsiteX0-71" fmla="*/ 9863 w 9991"/>
              <a:gd name="connsiteY0-72" fmla="*/ 0 h 10000"/>
              <a:gd name="connsiteX1-73" fmla="*/ 0 w 9991"/>
              <a:gd name="connsiteY1-74" fmla="*/ 0 h 10000"/>
              <a:gd name="connsiteX2-75" fmla="*/ 277 w 9991"/>
              <a:gd name="connsiteY2-76" fmla="*/ 5005 h 10000"/>
              <a:gd name="connsiteX3-77" fmla="*/ 0 w 9991"/>
              <a:gd name="connsiteY3-78" fmla="*/ 9962 h 10000"/>
              <a:gd name="connsiteX4-79" fmla="*/ 9858 w 9991"/>
              <a:gd name="connsiteY4-80" fmla="*/ 10000 h 10000"/>
              <a:gd name="connsiteX5-81" fmla="*/ 9817 w 9991"/>
              <a:gd name="connsiteY5-82" fmla="*/ 5783 h 10000"/>
              <a:gd name="connsiteX6-83" fmla="*/ 9863 w 9991"/>
              <a:gd name="connsiteY6-84" fmla="*/ 0 h 10000"/>
              <a:gd name="connsiteX0-85" fmla="*/ 9872 w 10014"/>
              <a:gd name="connsiteY0-86" fmla="*/ 0 h 10000"/>
              <a:gd name="connsiteX1-87" fmla="*/ 0 w 10014"/>
              <a:gd name="connsiteY1-88" fmla="*/ 0 h 10000"/>
              <a:gd name="connsiteX2-89" fmla="*/ 277 w 10014"/>
              <a:gd name="connsiteY2-90" fmla="*/ 5005 h 10000"/>
              <a:gd name="connsiteX3-91" fmla="*/ 0 w 10014"/>
              <a:gd name="connsiteY3-92" fmla="*/ 9962 h 10000"/>
              <a:gd name="connsiteX4-93" fmla="*/ 9867 w 10014"/>
              <a:gd name="connsiteY4-94" fmla="*/ 10000 h 10000"/>
              <a:gd name="connsiteX5-95" fmla="*/ 9890 w 10014"/>
              <a:gd name="connsiteY5-96" fmla="*/ 5745 h 10000"/>
              <a:gd name="connsiteX6-97" fmla="*/ 9872 w 10014"/>
              <a:gd name="connsiteY6-98" fmla="*/ 0 h 10000"/>
              <a:gd name="connsiteX0-99" fmla="*/ 9872 w 10030"/>
              <a:gd name="connsiteY0-100" fmla="*/ 0 h 10000"/>
              <a:gd name="connsiteX1-101" fmla="*/ 0 w 10030"/>
              <a:gd name="connsiteY1-102" fmla="*/ 0 h 10000"/>
              <a:gd name="connsiteX2-103" fmla="*/ 277 w 10030"/>
              <a:gd name="connsiteY2-104" fmla="*/ 5005 h 10000"/>
              <a:gd name="connsiteX3-105" fmla="*/ 0 w 10030"/>
              <a:gd name="connsiteY3-106" fmla="*/ 9962 h 10000"/>
              <a:gd name="connsiteX4-107" fmla="*/ 9867 w 10030"/>
              <a:gd name="connsiteY4-108" fmla="*/ 10000 h 10000"/>
              <a:gd name="connsiteX5-109" fmla="*/ 9890 w 10030"/>
              <a:gd name="connsiteY5-110" fmla="*/ 5745 h 10000"/>
              <a:gd name="connsiteX6-111" fmla="*/ 9872 w 10030"/>
              <a:gd name="connsiteY6-112" fmla="*/ 0 h 10000"/>
              <a:gd name="connsiteX0-113" fmla="*/ 9872 w 9921"/>
              <a:gd name="connsiteY0-114" fmla="*/ 0 h 10000"/>
              <a:gd name="connsiteX1-115" fmla="*/ 0 w 9921"/>
              <a:gd name="connsiteY1-116" fmla="*/ 0 h 10000"/>
              <a:gd name="connsiteX2-117" fmla="*/ 277 w 9921"/>
              <a:gd name="connsiteY2-118" fmla="*/ 5005 h 10000"/>
              <a:gd name="connsiteX3-119" fmla="*/ 0 w 9921"/>
              <a:gd name="connsiteY3-120" fmla="*/ 9962 h 10000"/>
              <a:gd name="connsiteX4-121" fmla="*/ 9867 w 9921"/>
              <a:gd name="connsiteY4-122" fmla="*/ 10000 h 10000"/>
              <a:gd name="connsiteX5-123" fmla="*/ 9890 w 9921"/>
              <a:gd name="connsiteY5-124" fmla="*/ 5745 h 10000"/>
              <a:gd name="connsiteX6-125" fmla="*/ 9872 w 9921"/>
              <a:gd name="connsiteY6-126" fmla="*/ 0 h 10000"/>
              <a:gd name="connsiteX0-127" fmla="*/ 9951 w 9974"/>
              <a:gd name="connsiteY0-128" fmla="*/ 0 h 10000"/>
              <a:gd name="connsiteX1-129" fmla="*/ 0 w 9974"/>
              <a:gd name="connsiteY1-130" fmla="*/ 0 h 10000"/>
              <a:gd name="connsiteX2-131" fmla="*/ 279 w 9974"/>
              <a:gd name="connsiteY2-132" fmla="*/ 5005 h 10000"/>
              <a:gd name="connsiteX3-133" fmla="*/ 0 w 9974"/>
              <a:gd name="connsiteY3-134" fmla="*/ 9962 h 10000"/>
              <a:gd name="connsiteX4-135" fmla="*/ 9946 w 9974"/>
              <a:gd name="connsiteY4-136" fmla="*/ 10000 h 10000"/>
              <a:gd name="connsiteX5-137" fmla="*/ 9969 w 9974"/>
              <a:gd name="connsiteY5-138" fmla="*/ 5745 h 10000"/>
              <a:gd name="connsiteX6-139" fmla="*/ 9951 w 9974"/>
              <a:gd name="connsiteY6-140" fmla="*/ 0 h 10000"/>
              <a:gd name="connsiteX0-141" fmla="*/ 9977 w 10001"/>
              <a:gd name="connsiteY0-142" fmla="*/ 0 h 10000"/>
              <a:gd name="connsiteX1-143" fmla="*/ 0 w 10001"/>
              <a:gd name="connsiteY1-144" fmla="*/ 0 h 10000"/>
              <a:gd name="connsiteX2-145" fmla="*/ 280 w 10001"/>
              <a:gd name="connsiteY2-146" fmla="*/ 5005 h 10000"/>
              <a:gd name="connsiteX3-147" fmla="*/ 0 w 10001"/>
              <a:gd name="connsiteY3-148" fmla="*/ 9962 h 10000"/>
              <a:gd name="connsiteX4-149" fmla="*/ 9972 w 10001"/>
              <a:gd name="connsiteY4-150" fmla="*/ 10000 h 10000"/>
              <a:gd name="connsiteX5-151" fmla="*/ 9995 w 10001"/>
              <a:gd name="connsiteY5-152" fmla="*/ 5745 h 10000"/>
              <a:gd name="connsiteX6-153" fmla="*/ 9977 w 10001"/>
              <a:gd name="connsiteY6-154" fmla="*/ 0 h 10000"/>
              <a:gd name="connsiteX0-155" fmla="*/ 9977 w 10001"/>
              <a:gd name="connsiteY0-156" fmla="*/ 0 h 10000"/>
              <a:gd name="connsiteX1-157" fmla="*/ 0 w 10001"/>
              <a:gd name="connsiteY1-158" fmla="*/ 0 h 10000"/>
              <a:gd name="connsiteX2-159" fmla="*/ 280 w 10001"/>
              <a:gd name="connsiteY2-160" fmla="*/ 5005 h 10000"/>
              <a:gd name="connsiteX3-161" fmla="*/ 0 w 10001"/>
              <a:gd name="connsiteY3-162" fmla="*/ 9962 h 10000"/>
              <a:gd name="connsiteX4-163" fmla="*/ 9972 w 10001"/>
              <a:gd name="connsiteY4-164" fmla="*/ 10000 h 10000"/>
              <a:gd name="connsiteX5-165" fmla="*/ 9995 w 10001"/>
              <a:gd name="connsiteY5-166" fmla="*/ 5745 h 10000"/>
              <a:gd name="connsiteX6-167" fmla="*/ 9977 w 10001"/>
              <a:gd name="connsiteY6-168" fmla="*/ 0 h 10000"/>
              <a:gd name="connsiteX0-169" fmla="*/ 9977 w 10001"/>
              <a:gd name="connsiteY0-170" fmla="*/ 0 h 10000"/>
              <a:gd name="connsiteX1-171" fmla="*/ 0 w 10001"/>
              <a:gd name="connsiteY1-172" fmla="*/ 0 h 10000"/>
              <a:gd name="connsiteX2-173" fmla="*/ 280 w 10001"/>
              <a:gd name="connsiteY2-174" fmla="*/ 5005 h 10000"/>
              <a:gd name="connsiteX3-175" fmla="*/ 0 w 10001"/>
              <a:gd name="connsiteY3-176" fmla="*/ 9962 h 10000"/>
              <a:gd name="connsiteX4-177" fmla="*/ 9972 w 10001"/>
              <a:gd name="connsiteY4-178" fmla="*/ 10000 h 10000"/>
              <a:gd name="connsiteX5-179" fmla="*/ 9995 w 10001"/>
              <a:gd name="connsiteY5-180" fmla="*/ 5745 h 10000"/>
              <a:gd name="connsiteX6-181" fmla="*/ 9977 w 10001"/>
              <a:gd name="connsiteY6-182" fmla="*/ 0 h 10000"/>
              <a:gd name="connsiteX0-183" fmla="*/ 9977 w 9995"/>
              <a:gd name="connsiteY0-184" fmla="*/ 0 h 10000"/>
              <a:gd name="connsiteX1-185" fmla="*/ 0 w 9995"/>
              <a:gd name="connsiteY1-186" fmla="*/ 0 h 10000"/>
              <a:gd name="connsiteX2-187" fmla="*/ 280 w 9995"/>
              <a:gd name="connsiteY2-188" fmla="*/ 5005 h 10000"/>
              <a:gd name="connsiteX3-189" fmla="*/ 0 w 9995"/>
              <a:gd name="connsiteY3-190" fmla="*/ 9962 h 10000"/>
              <a:gd name="connsiteX4-191" fmla="*/ 9972 w 9995"/>
              <a:gd name="connsiteY4-192" fmla="*/ 10000 h 10000"/>
              <a:gd name="connsiteX5-193" fmla="*/ 9995 w 9995"/>
              <a:gd name="connsiteY5-194" fmla="*/ 5745 h 10000"/>
              <a:gd name="connsiteX6-195" fmla="*/ 9977 w 9995"/>
              <a:gd name="connsiteY6-196" fmla="*/ 0 h 10000"/>
              <a:gd name="connsiteX0-197" fmla="*/ 9999 w 10000"/>
              <a:gd name="connsiteY0-198" fmla="*/ 0 h 10000"/>
              <a:gd name="connsiteX1-199" fmla="*/ 0 w 10000"/>
              <a:gd name="connsiteY1-200" fmla="*/ 0 h 10000"/>
              <a:gd name="connsiteX2-201" fmla="*/ 280 w 10000"/>
              <a:gd name="connsiteY2-202" fmla="*/ 5005 h 10000"/>
              <a:gd name="connsiteX3-203" fmla="*/ 0 w 10000"/>
              <a:gd name="connsiteY3-204" fmla="*/ 9962 h 10000"/>
              <a:gd name="connsiteX4-205" fmla="*/ 9977 w 10000"/>
              <a:gd name="connsiteY4-206" fmla="*/ 10000 h 10000"/>
              <a:gd name="connsiteX5-207" fmla="*/ 10000 w 10000"/>
              <a:gd name="connsiteY5-208" fmla="*/ 5745 h 10000"/>
              <a:gd name="connsiteX6-209" fmla="*/ 9999 w 10000"/>
              <a:gd name="connsiteY6-210" fmla="*/ 0 h 10000"/>
              <a:gd name="connsiteX0-211" fmla="*/ 9999 w 10004"/>
              <a:gd name="connsiteY0-212" fmla="*/ 0 h 10000"/>
              <a:gd name="connsiteX1-213" fmla="*/ 0 w 10004"/>
              <a:gd name="connsiteY1-214" fmla="*/ 0 h 10000"/>
              <a:gd name="connsiteX2-215" fmla="*/ 280 w 10004"/>
              <a:gd name="connsiteY2-216" fmla="*/ 5005 h 10000"/>
              <a:gd name="connsiteX3-217" fmla="*/ 0 w 10004"/>
              <a:gd name="connsiteY3-218" fmla="*/ 9962 h 10000"/>
              <a:gd name="connsiteX4-219" fmla="*/ 10000 w 10004"/>
              <a:gd name="connsiteY4-220" fmla="*/ 10000 h 10000"/>
              <a:gd name="connsiteX5-221" fmla="*/ 10000 w 10004"/>
              <a:gd name="connsiteY5-222" fmla="*/ 5745 h 10000"/>
              <a:gd name="connsiteX6-223" fmla="*/ 9999 w 10004"/>
              <a:gd name="connsiteY6-224" fmla="*/ 0 h 10000"/>
              <a:gd name="connsiteX0-225" fmla="*/ 9999 w 10000"/>
              <a:gd name="connsiteY0-226" fmla="*/ 0 h 10000"/>
              <a:gd name="connsiteX1-227" fmla="*/ 0 w 10000"/>
              <a:gd name="connsiteY1-228" fmla="*/ 0 h 10000"/>
              <a:gd name="connsiteX2-229" fmla="*/ 280 w 10000"/>
              <a:gd name="connsiteY2-230" fmla="*/ 5005 h 10000"/>
              <a:gd name="connsiteX3-231" fmla="*/ 0 w 10000"/>
              <a:gd name="connsiteY3-232" fmla="*/ 9962 h 10000"/>
              <a:gd name="connsiteX4-233" fmla="*/ 10000 w 10000"/>
              <a:gd name="connsiteY4-234" fmla="*/ 10000 h 10000"/>
              <a:gd name="connsiteX5-235" fmla="*/ 10000 w 10000"/>
              <a:gd name="connsiteY5-236" fmla="*/ 5745 h 10000"/>
              <a:gd name="connsiteX6-237" fmla="*/ 9999 w 10000"/>
              <a:gd name="connsiteY6-238" fmla="*/ 0 h 10000"/>
              <a:gd name="connsiteX0-239" fmla="*/ 14796 w 14796"/>
              <a:gd name="connsiteY0-240" fmla="*/ 0 h 10000"/>
              <a:gd name="connsiteX1-241" fmla="*/ 0 w 14796"/>
              <a:gd name="connsiteY1-242" fmla="*/ 0 h 10000"/>
              <a:gd name="connsiteX2-243" fmla="*/ 280 w 14796"/>
              <a:gd name="connsiteY2-244" fmla="*/ 5005 h 10000"/>
              <a:gd name="connsiteX3-245" fmla="*/ 0 w 14796"/>
              <a:gd name="connsiteY3-246" fmla="*/ 9962 h 10000"/>
              <a:gd name="connsiteX4-247" fmla="*/ 10000 w 14796"/>
              <a:gd name="connsiteY4-248" fmla="*/ 10000 h 10000"/>
              <a:gd name="connsiteX5-249" fmla="*/ 10000 w 14796"/>
              <a:gd name="connsiteY5-250" fmla="*/ 5745 h 10000"/>
              <a:gd name="connsiteX6-251" fmla="*/ 14796 w 14796"/>
              <a:gd name="connsiteY6-252" fmla="*/ 0 h 10000"/>
              <a:gd name="connsiteX0-253" fmla="*/ 14796 w 14796"/>
              <a:gd name="connsiteY0-254" fmla="*/ 0 h 9968"/>
              <a:gd name="connsiteX1-255" fmla="*/ 0 w 14796"/>
              <a:gd name="connsiteY1-256" fmla="*/ 0 h 9968"/>
              <a:gd name="connsiteX2-257" fmla="*/ 280 w 14796"/>
              <a:gd name="connsiteY2-258" fmla="*/ 5005 h 9968"/>
              <a:gd name="connsiteX3-259" fmla="*/ 0 w 14796"/>
              <a:gd name="connsiteY3-260" fmla="*/ 9962 h 9968"/>
              <a:gd name="connsiteX4-261" fmla="*/ 14788 w 14796"/>
              <a:gd name="connsiteY4-262" fmla="*/ 9968 h 9968"/>
              <a:gd name="connsiteX5-263" fmla="*/ 10000 w 14796"/>
              <a:gd name="connsiteY5-264" fmla="*/ 5745 h 9968"/>
              <a:gd name="connsiteX6-265" fmla="*/ 14796 w 14796"/>
              <a:gd name="connsiteY6-266" fmla="*/ 0 h 9968"/>
              <a:gd name="connsiteX0-267" fmla="*/ 10000 w 10000"/>
              <a:gd name="connsiteY0-268" fmla="*/ 0 h 10000"/>
              <a:gd name="connsiteX1-269" fmla="*/ 0 w 10000"/>
              <a:gd name="connsiteY1-270" fmla="*/ 0 h 10000"/>
              <a:gd name="connsiteX2-271" fmla="*/ 189 w 10000"/>
              <a:gd name="connsiteY2-272" fmla="*/ 5021 h 10000"/>
              <a:gd name="connsiteX3-273" fmla="*/ 0 w 10000"/>
              <a:gd name="connsiteY3-274" fmla="*/ 9994 h 10000"/>
              <a:gd name="connsiteX4-275" fmla="*/ 9995 w 10000"/>
              <a:gd name="connsiteY4-276" fmla="*/ 10000 h 10000"/>
              <a:gd name="connsiteX5-277" fmla="*/ 9998 w 10000"/>
              <a:gd name="connsiteY5-278" fmla="*/ 6152 h 10000"/>
              <a:gd name="connsiteX6-279" fmla="*/ 10000 w 10000"/>
              <a:gd name="connsiteY6-28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7" name="Freeform 11"/>
          <p:cNvSpPr/>
          <p:nvPr userDrawn="1"/>
        </p:nvSpPr>
        <p:spPr bwMode="auto">
          <a:xfrm>
            <a:off x="4511824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/>
          <p:cNvSpPr txBox="1"/>
          <p:nvPr userDrawn="1"/>
        </p:nvSpPr>
        <p:spPr bwMode="auto">
          <a:xfrm>
            <a:off x="1595500" y="408779"/>
            <a:ext cx="2592288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>
            <a:defPPr>
              <a:defRPr lang="zh-CN"/>
            </a:defPPr>
            <a:lvl1pPr defTabSz="1001395" eaLnBrk="0" hangingPunct="0"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 fontAlgn="ctr"/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Objectives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8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9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443372" y="440668"/>
            <a:ext cx="533970" cy="533470"/>
            <a:chOff x="2960687" y="4865687"/>
            <a:chExt cx="1698626" cy="1697038"/>
          </a:xfrm>
          <a:solidFill>
            <a:schemeClr val="bg1"/>
          </a:solidFill>
        </p:grpSpPr>
        <p:sp>
          <p:nvSpPr>
            <p:cNvPr id="21" name="Freeform 6"/>
            <p:cNvSpPr/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10"/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7" name="Freeform 6"/>
          <p:cNvSpPr/>
          <p:nvPr userDrawn="1"/>
        </p:nvSpPr>
        <p:spPr bwMode="auto">
          <a:xfrm>
            <a:off x="4619836" y="296368"/>
            <a:ext cx="7560000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-1" fmla="*/ 7021 w 10000"/>
              <a:gd name="connsiteY0-2" fmla="*/ 0 h 10000"/>
              <a:gd name="connsiteX1-3" fmla="*/ 0 w 10000"/>
              <a:gd name="connsiteY1-4" fmla="*/ 0 h 10000"/>
              <a:gd name="connsiteX2-5" fmla="*/ 197 w 10000"/>
              <a:gd name="connsiteY2-6" fmla="*/ 5024 h 10000"/>
              <a:gd name="connsiteX3-7" fmla="*/ 0 w 10000"/>
              <a:gd name="connsiteY3-8" fmla="*/ 10000 h 10000"/>
              <a:gd name="connsiteX4-9" fmla="*/ 10000 w 10000"/>
              <a:gd name="connsiteY4-10" fmla="*/ 10000 h 10000"/>
              <a:gd name="connsiteX5-11" fmla="*/ 7736 w 10000"/>
              <a:gd name="connsiteY5-12" fmla="*/ 5574 h 10000"/>
              <a:gd name="connsiteX6-13" fmla="*/ 7021 w 10000"/>
              <a:gd name="connsiteY6-14" fmla="*/ 0 h 10000"/>
              <a:gd name="connsiteX0-15" fmla="*/ 7021 w 7736"/>
              <a:gd name="connsiteY0-16" fmla="*/ 0 h 10038"/>
              <a:gd name="connsiteX1-17" fmla="*/ 0 w 7736"/>
              <a:gd name="connsiteY1-18" fmla="*/ 0 h 10038"/>
              <a:gd name="connsiteX2-19" fmla="*/ 197 w 7736"/>
              <a:gd name="connsiteY2-20" fmla="*/ 5024 h 10038"/>
              <a:gd name="connsiteX3-21" fmla="*/ 0 w 7736"/>
              <a:gd name="connsiteY3-22" fmla="*/ 10000 h 10038"/>
              <a:gd name="connsiteX4-23" fmla="*/ 7017 w 7736"/>
              <a:gd name="connsiteY4-24" fmla="*/ 10038 h 10038"/>
              <a:gd name="connsiteX5-25" fmla="*/ 7736 w 7736"/>
              <a:gd name="connsiteY5-26" fmla="*/ 5574 h 10038"/>
              <a:gd name="connsiteX6-27" fmla="*/ 7021 w 7736"/>
              <a:gd name="connsiteY6-28" fmla="*/ 0 h 10038"/>
              <a:gd name="connsiteX0-29" fmla="*/ 9076 w 9316"/>
              <a:gd name="connsiteY0-30" fmla="*/ 0 h 10000"/>
              <a:gd name="connsiteX1-31" fmla="*/ 0 w 9316"/>
              <a:gd name="connsiteY1-32" fmla="*/ 0 h 10000"/>
              <a:gd name="connsiteX2-33" fmla="*/ 255 w 9316"/>
              <a:gd name="connsiteY2-34" fmla="*/ 5005 h 10000"/>
              <a:gd name="connsiteX3-35" fmla="*/ 0 w 9316"/>
              <a:gd name="connsiteY3-36" fmla="*/ 9962 h 10000"/>
              <a:gd name="connsiteX4-37" fmla="*/ 9071 w 9316"/>
              <a:gd name="connsiteY4-38" fmla="*/ 10000 h 10000"/>
              <a:gd name="connsiteX5-39" fmla="*/ 9316 w 9316"/>
              <a:gd name="connsiteY5-40" fmla="*/ 5668 h 10000"/>
              <a:gd name="connsiteX6-41" fmla="*/ 9076 w 9316"/>
              <a:gd name="connsiteY6-42" fmla="*/ 0 h 10000"/>
              <a:gd name="connsiteX0-43" fmla="*/ 9742 w 10000"/>
              <a:gd name="connsiteY0-44" fmla="*/ 0 h 10000"/>
              <a:gd name="connsiteX1-45" fmla="*/ 0 w 10000"/>
              <a:gd name="connsiteY1-46" fmla="*/ 0 h 10000"/>
              <a:gd name="connsiteX2-47" fmla="*/ 274 w 10000"/>
              <a:gd name="connsiteY2-48" fmla="*/ 5005 h 10000"/>
              <a:gd name="connsiteX3-49" fmla="*/ 0 w 10000"/>
              <a:gd name="connsiteY3-50" fmla="*/ 9962 h 10000"/>
              <a:gd name="connsiteX4-51" fmla="*/ 9737 w 10000"/>
              <a:gd name="connsiteY4-52" fmla="*/ 10000 h 10000"/>
              <a:gd name="connsiteX5-53" fmla="*/ 10000 w 10000"/>
              <a:gd name="connsiteY5-54" fmla="*/ 5668 h 10000"/>
              <a:gd name="connsiteX6-55" fmla="*/ 9742 w 10000"/>
              <a:gd name="connsiteY6-56" fmla="*/ 0 h 10000"/>
              <a:gd name="connsiteX0-57" fmla="*/ 9742 w 9877"/>
              <a:gd name="connsiteY0-58" fmla="*/ 0 h 10000"/>
              <a:gd name="connsiteX1-59" fmla="*/ 0 w 9877"/>
              <a:gd name="connsiteY1-60" fmla="*/ 0 h 10000"/>
              <a:gd name="connsiteX2-61" fmla="*/ 274 w 9877"/>
              <a:gd name="connsiteY2-62" fmla="*/ 5005 h 10000"/>
              <a:gd name="connsiteX3-63" fmla="*/ 0 w 9877"/>
              <a:gd name="connsiteY3-64" fmla="*/ 9962 h 10000"/>
              <a:gd name="connsiteX4-65" fmla="*/ 9737 w 9877"/>
              <a:gd name="connsiteY4-66" fmla="*/ 10000 h 10000"/>
              <a:gd name="connsiteX5-67" fmla="*/ 9738 w 9877"/>
              <a:gd name="connsiteY5-68" fmla="*/ 5783 h 10000"/>
              <a:gd name="connsiteX6-69" fmla="*/ 9742 w 9877"/>
              <a:gd name="connsiteY6-70" fmla="*/ 0 h 10000"/>
              <a:gd name="connsiteX0-71" fmla="*/ 9863 w 9991"/>
              <a:gd name="connsiteY0-72" fmla="*/ 0 h 10000"/>
              <a:gd name="connsiteX1-73" fmla="*/ 0 w 9991"/>
              <a:gd name="connsiteY1-74" fmla="*/ 0 h 10000"/>
              <a:gd name="connsiteX2-75" fmla="*/ 277 w 9991"/>
              <a:gd name="connsiteY2-76" fmla="*/ 5005 h 10000"/>
              <a:gd name="connsiteX3-77" fmla="*/ 0 w 9991"/>
              <a:gd name="connsiteY3-78" fmla="*/ 9962 h 10000"/>
              <a:gd name="connsiteX4-79" fmla="*/ 9858 w 9991"/>
              <a:gd name="connsiteY4-80" fmla="*/ 10000 h 10000"/>
              <a:gd name="connsiteX5-81" fmla="*/ 9817 w 9991"/>
              <a:gd name="connsiteY5-82" fmla="*/ 5783 h 10000"/>
              <a:gd name="connsiteX6-83" fmla="*/ 9863 w 9991"/>
              <a:gd name="connsiteY6-84" fmla="*/ 0 h 10000"/>
              <a:gd name="connsiteX0-85" fmla="*/ 9872 w 10014"/>
              <a:gd name="connsiteY0-86" fmla="*/ 0 h 10000"/>
              <a:gd name="connsiteX1-87" fmla="*/ 0 w 10014"/>
              <a:gd name="connsiteY1-88" fmla="*/ 0 h 10000"/>
              <a:gd name="connsiteX2-89" fmla="*/ 277 w 10014"/>
              <a:gd name="connsiteY2-90" fmla="*/ 5005 h 10000"/>
              <a:gd name="connsiteX3-91" fmla="*/ 0 w 10014"/>
              <a:gd name="connsiteY3-92" fmla="*/ 9962 h 10000"/>
              <a:gd name="connsiteX4-93" fmla="*/ 9867 w 10014"/>
              <a:gd name="connsiteY4-94" fmla="*/ 10000 h 10000"/>
              <a:gd name="connsiteX5-95" fmla="*/ 9890 w 10014"/>
              <a:gd name="connsiteY5-96" fmla="*/ 5745 h 10000"/>
              <a:gd name="connsiteX6-97" fmla="*/ 9872 w 10014"/>
              <a:gd name="connsiteY6-98" fmla="*/ 0 h 10000"/>
              <a:gd name="connsiteX0-99" fmla="*/ 9872 w 10030"/>
              <a:gd name="connsiteY0-100" fmla="*/ 0 h 10000"/>
              <a:gd name="connsiteX1-101" fmla="*/ 0 w 10030"/>
              <a:gd name="connsiteY1-102" fmla="*/ 0 h 10000"/>
              <a:gd name="connsiteX2-103" fmla="*/ 277 w 10030"/>
              <a:gd name="connsiteY2-104" fmla="*/ 5005 h 10000"/>
              <a:gd name="connsiteX3-105" fmla="*/ 0 w 10030"/>
              <a:gd name="connsiteY3-106" fmla="*/ 9962 h 10000"/>
              <a:gd name="connsiteX4-107" fmla="*/ 9867 w 10030"/>
              <a:gd name="connsiteY4-108" fmla="*/ 10000 h 10000"/>
              <a:gd name="connsiteX5-109" fmla="*/ 9890 w 10030"/>
              <a:gd name="connsiteY5-110" fmla="*/ 5745 h 10000"/>
              <a:gd name="connsiteX6-111" fmla="*/ 9872 w 10030"/>
              <a:gd name="connsiteY6-112" fmla="*/ 0 h 10000"/>
              <a:gd name="connsiteX0-113" fmla="*/ 9872 w 9921"/>
              <a:gd name="connsiteY0-114" fmla="*/ 0 h 10000"/>
              <a:gd name="connsiteX1-115" fmla="*/ 0 w 9921"/>
              <a:gd name="connsiteY1-116" fmla="*/ 0 h 10000"/>
              <a:gd name="connsiteX2-117" fmla="*/ 277 w 9921"/>
              <a:gd name="connsiteY2-118" fmla="*/ 5005 h 10000"/>
              <a:gd name="connsiteX3-119" fmla="*/ 0 w 9921"/>
              <a:gd name="connsiteY3-120" fmla="*/ 9962 h 10000"/>
              <a:gd name="connsiteX4-121" fmla="*/ 9867 w 9921"/>
              <a:gd name="connsiteY4-122" fmla="*/ 10000 h 10000"/>
              <a:gd name="connsiteX5-123" fmla="*/ 9890 w 9921"/>
              <a:gd name="connsiteY5-124" fmla="*/ 5745 h 10000"/>
              <a:gd name="connsiteX6-125" fmla="*/ 9872 w 9921"/>
              <a:gd name="connsiteY6-126" fmla="*/ 0 h 10000"/>
              <a:gd name="connsiteX0-127" fmla="*/ 9951 w 9974"/>
              <a:gd name="connsiteY0-128" fmla="*/ 0 h 10000"/>
              <a:gd name="connsiteX1-129" fmla="*/ 0 w 9974"/>
              <a:gd name="connsiteY1-130" fmla="*/ 0 h 10000"/>
              <a:gd name="connsiteX2-131" fmla="*/ 279 w 9974"/>
              <a:gd name="connsiteY2-132" fmla="*/ 5005 h 10000"/>
              <a:gd name="connsiteX3-133" fmla="*/ 0 w 9974"/>
              <a:gd name="connsiteY3-134" fmla="*/ 9962 h 10000"/>
              <a:gd name="connsiteX4-135" fmla="*/ 9946 w 9974"/>
              <a:gd name="connsiteY4-136" fmla="*/ 10000 h 10000"/>
              <a:gd name="connsiteX5-137" fmla="*/ 9969 w 9974"/>
              <a:gd name="connsiteY5-138" fmla="*/ 5745 h 10000"/>
              <a:gd name="connsiteX6-139" fmla="*/ 9951 w 9974"/>
              <a:gd name="connsiteY6-140" fmla="*/ 0 h 10000"/>
              <a:gd name="connsiteX0-141" fmla="*/ 9977 w 10001"/>
              <a:gd name="connsiteY0-142" fmla="*/ 0 h 10000"/>
              <a:gd name="connsiteX1-143" fmla="*/ 0 w 10001"/>
              <a:gd name="connsiteY1-144" fmla="*/ 0 h 10000"/>
              <a:gd name="connsiteX2-145" fmla="*/ 280 w 10001"/>
              <a:gd name="connsiteY2-146" fmla="*/ 5005 h 10000"/>
              <a:gd name="connsiteX3-147" fmla="*/ 0 w 10001"/>
              <a:gd name="connsiteY3-148" fmla="*/ 9962 h 10000"/>
              <a:gd name="connsiteX4-149" fmla="*/ 9972 w 10001"/>
              <a:gd name="connsiteY4-150" fmla="*/ 10000 h 10000"/>
              <a:gd name="connsiteX5-151" fmla="*/ 9995 w 10001"/>
              <a:gd name="connsiteY5-152" fmla="*/ 5745 h 10000"/>
              <a:gd name="connsiteX6-153" fmla="*/ 9977 w 10001"/>
              <a:gd name="connsiteY6-154" fmla="*/ 0 h 10000"/>
              <a:gd name="connsiteX0-155" fmla="*/ 9977 w 10001"/>
              <a:gd name="connsiteY0-156" fmla="*/ 0 h 10000"/>
              <a:gd name="connsiteX1-157" fmla="*/ 0 w 10001"/>
              <a:gd name="connsiteY1-158" fmla="*/ 0 h 10000"/>
              <a:gd name="connsiteX2-159" fmla="*/ 280 w 10001"/>
              <a:gd name="connsiteY2-160" fmla="*/ 5005 h 10000"/>
              <a:gd name="connsiteX3-161" fmla="*/ 0 w 10001"/>
              <a:gd name="connsiteY3-162" fmla="*/ 9962 h 10000"/>
              <a:gd name="connsiteX4-163" fmla="*/ 9972 w 10001"/>
              <a:gd name="connsiteY4-164" fmla="*/ 10000 h 10000"/>
              <a:gd name="connsiteX5-165" fmla="*/ 9995 w 10001"/>
              <a:gd name="connsiteY5-166" fmla="*/ 5745 h 10000"/>
              <a:gd name="connsiteX6-167" fmla="*/ 9977 w 10001"/>
              <a:gd name="connsiteY6-168" fmla="*/ 0 h 10000"/>
              <a:gd name="connsiteX0-169" fmla="*/ 9977 w 10001"/>
              <a:gd name="connsiteY0-170" fmla="*/ 0 h 10000"/>
              <a:gd name="connsiteX1-171" fmla="*/ 0 w 10001"/>
              <a:gd name="connsiteY1-172" fmla="*/ 0 h 10000"/>
              <a:gd name="connsiteX2-173" fmla="*/ 280 w 10001"/>
              <a:gd name="connsiteY2-174" fmla="*/ 5005 h 10000"/>
              <a:gd name="connsiteX3-175" fmla="*/ 0 w 10001"/>
              <a:gd name="connsiteY3-176" fmla="*/ 9962 h 10000"/>
              <a:gd name="connsiteX4-177" fmla="*/ 9972 w 10001"/>
              <a:gd name="connsiteY4-178" fmla="*/ 10000 h 10000"/>
              <a:gd name="connsiteX5-179" fmla="*/ 9995 w 10001"/>
              <a:gd name="connsiteY5-180" fmla="*/ 5745 h 10000"/>
              <a:gd name="connsiteX6-181" fmla="*/ 9977 w 10001"/>
              <a:gd name="connsiteY6-182" fmla="*/ 0 h 10000"/>
              <a:gd name="connsiteX0-183" fmla="*/ 9977 w 9995"/>
              <a:gd name="connsiteY0-184" fmla="*/ 0 h 10000"/>
              <a:gd name="connsiteX1-185" fmla="*/ 0 w 9995"/>
              <a:gd name="connsiteY1-186" fmla="*/ 0 h 10000"/>
              <a:gd name="connsiteX2-187" fmla="*/ 280 w 9995"/>
              <a:gd name="connsiteY2-188" fmla="*/ 5005 h 10000"/>
              <a:gd name="connsiteX3-189" fmla="*/ 0 w 9995"/>
              <a:gd name="connsiteY3-190" fmla="*/ 9962 h 10000"/>
              <a:gd name="connsiteX4-191" fmla="*/ 9972 w 9995"/>
              <a:gd name="connsiteY4-192" fmla="*/ 10000 h 10000"/>
              <a:gd name="connsiteX5-193" fmla="*/ 9995 w 9995"/>
              <a:gd name="connsiteY5-194" fmla="*/ 5745 h 10000"/>
              <a:gd name="connsiteX6-195" fmla="*/ 9977 w 9995"/>
              <a:gd name="connsiteY6-196" fmla="*/ 0 h 10000"/>
              <a:gd name="connsiteX0-197" fmla="*/ 9999 w 10000"/>
              <a:gd name="connsiteY0-198" fmla="*/ 0 h 10000"/>
              <a:gd name="connsiteX1-199" fmla="*/ 0 w 10000"/>
              <a:gd name="connsiteY1-200" fmla="*/ 0 h 10000"/>
              <a:gd name="connsiteX2-201" fmla="*/ 280 w 10000"/>
              <a:gd name="connsiteY2-202" fmla="*/ 5005 h 10000"/>
              <a:gd name="connsiteX3-203" fmla="*/ 0 w 10000"/>
              <a:gd name="connsiteY3-204" fmla="*/ 9962 h 10000"/>
              <a:gd name="connsiteX4-205" fmla="*/ 9977 w 10000"/>
              <a:gd name="connsiteY4-206" fmla="*/ 10000 h 10000"/>
              <a:gd name="connsiteX5-207" fmla="*/ 10000 w 10000"/>
              <a:gd name="connsiteY5-208" fmla="*/ 5745 h 10000"/>
              <a:gd name="connsiteX6-209" fmla="*/ 9999 w 10000"/>
              <a:gd name="connsiteY6-210" fmla="*/ 0 h 10000"/>
              <a:gd name="connsiteX0-211" fmla="*/ 9999 w 10004"/>
              <a:gd name="connsiteY0-212" fmla="*/ 0 h 10000"/>
              <a:gd name="connsiteX1-213" fmla="*/ 0 w 10004"/>
              <a:gd name="connsiteY1-214" fmla="*/ 0 h 10000"/>
              <a:gd name="connsiteX2-215" fmla="*/ 280 w 10004"/>
              <a:gd name="connsiteY2-216" fmla="*/ 5005 h 10000"/>
              <a:gd name="connsiteX3-217" fmla="*/ 0 w 10004"/>
              <a:gd name="connsiteY3-218" fmla="*/ 9962 h 10000"/>
              <a:gd name="connsiteX4-219" fmla="*/ 10000 w 10004"/>
              <a:gd name="connsiteY4-220" fmla="*/ 10000 h 10000"/>
              <a:gd name="connsiteX5-221" fmla="*/ 10000 w 10004"/>
              <a:gd name="connsiteY5-222" fmla="*/ 5745 h 10000"/>
              <a:gd name="connsiteX6-223" fmla="*/ 9999 w 10004"/>
              <a:gd name="connsiteY6-224" fmla="*/ 0 h 10000"/>
              <a:gd name="connsiteX0-225" fmla="*/ 9999 w 10000"/>
              <a:gd name="connsiteY0-226" fmla="*/ 0 h 10000"/>
              <a:gd name="connsiteX1-227" fmla="*/ 0 w 10000"/>
              <a:gd name="connsiteY1-228" fmla="*/ 0 h 10000"/>
              <a:gd name="connsiteX2-229" fmla="*/ 280 w 10000"/>
              <a:gd name="connsiteY2-230" fmla="*/ 5005 h 10000"/>
              <a:gd name="connsiteX3-231" fmla="*/ 0 w 10000"/>
              <a:gd name="connsiteY3-232" fmla="*/ 9962 h 10000"/>
              <a:gd name="connsiteX4-233" fmla="*/ 10000 w 10000"/>
              <a:gd name="connsiteY4-234" fmla="*/ 10000 h 10000"/>
              <a:gd name="connsiteX5-235" fmla="*/ 10000 w 10000"/>
              <a:gd name="connsiteY5-236" fmla="*/ 5745 h 10000"/>
              <a:gd name="connsiteX6-237" fmla="*/ 9999 w 10000"/>
              <a:gd name="connsiteY6-238" fmla="*/ 0 h 10000"/>
              <a:gd name="connsiteX0-239" fmla="*/ 14796 w 14796"/>
              <a:gd name="connsiteY0-240" fmla="*/ 0 h 10000"/>
              <a:gd name="connsiteX1-241" fmla="*/ 0 w 14796"/>
              <a:gd name="connsiteY1-242" fmla="*/ 0 h 10000"/>
              <a:gd name="connsiteX2-243" fmla="*/ 280 w 14796"/>
              <a:gd name="connsiteY2-244" fmla="*/ 5005 h 10000"/>
              <a:gd name="connsiteX3-245" fmla="*/ 0 w 14796"/>
              <a:gd name="connsiteY3-246" fmla="*/ 9962 h 10000"/>
              <a:gd name="connsiteX4-247" fmla="*/ 10000 w 14796"/>
              <a:gd name="connsiteY4-248" fmla="*/ 10000 h 10000"/>
              <a:gd name="connsiteX5-249" fmla="*/ 10000 w 14796"/>
              <a:gd name="connsiteY5-250" fmla="*/ 5745 h 10000"/>
              <a:gd name="connsiteX6-251" fmla="*/ 14796 w 14796"/>
              <a:gd name="connsiteY6-252" fmla="*/ 0 h 10000"/>
              <a:gd name="connsiteX0-253" fmla="*/ 14796 w 14796"/>
              <a:gd name="connsiteY0-254" fmla="*/ 0 h 9968"/>
              <a:gd name="connsiteX1-255" fmla="*/ 0 w 14796"/>
              <a:gd name="connsiteY1-256" fmla="*/ 0 h 9968"/>
              <a:gd name="connsiteX2-257" fmla="*/ 280 w 14796"/>
              <a:gd name="connsiteY2-258" fmla="*/ 5005 h 9968"/>
              <a:gd name="connsiteX3-259" fmla="*/ 0 w 14796"/>
              <a:gd name="connsiteY3-260" fmla="*/ 9962 h 9968"/>
              <a:gd name="connsiteX4-261" fmla="*/ 14788 w 14796"/>
              <a:gd name="connsiteY4-262" fmla="*/ 9968 h 9968"/>
              <a:gd name="connsiteX5-263" fmla="*/ 10000 w 14796"/>
              <a:gd name="connsiteY5-264" fmla="*/ 5745 h 9968"/>
              <a:gd name="connsiteX6-265" fmla="*/ 14796 w 14796"/>
              <a:gd name="connsiteY6-266" fmla="*/ 0 h 9968"/>
              <a:gd name="connsiteX0-267" fmla="*/ 10000 w 10000"/>
              <a:gd name="connsiteY0-268" fmla="*/ 0 h 10000"/>
              <a:gd name="connsiteX1-269" fmla="*/ 0 w 10000"/>
              <a:gd name="connsiteY1-270" fmla="*/ 0 h 10000"/>
              <a:gd name="connsiteX2-271" fmla="*/ 189 w 10000"/>
              <a:gd name="connsiteY2-272" fmla="*/ 5021 h 10000"/>
              <a:gd name="connsiteX3-273" fmla="*/ 0 w 10000"/>
              <a:gd name="connsiteY3-274" fmla="*/ 9994 h 10000"/>
              <a:gd name="connsiteX4-275" fmla="*/ 9995 w 10000"/>
              <a:gd name="connsiteY4-276" fmla="*/ 10000 h 10000"/>
              <a:gd name="connsiteX5-277" fmla="*/ 9998 w 10000"/>
              <a:gd name="connsiteY5-278" fmla="*/ 6152 h 10000"/>
              <a:gd name="connsiteX6-279" fmla="*/ 10000 w 10000"/>
              <a:gd name="connsiteY6-28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Freeform 11"/>
          <p:cNvSpPr/>
          <p:nvPr userDrawn="1"/>
        </p:nvSpPr>
        <p:spPr bwMode="auto">
          <a:xfrm>
            <a:off x="4511824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内容占位符 6"/>
          <p:cNvSpPr>
            <a:spLocks noGrp="1"/>
          </p:cNvSpPr>
          <p:nvPr>
            <p:ph sz="quarter" idx="11" hasCustomPrompt="1"/>
          </p:nvPr>
        </p:nvSpPr>
        <p:spPr>
          <a:xfrm>
            <a:off x="451202" y="1233276"/>
            <a:ext cx="11306175" cy="4680000"/>
          </a:xfrm>
          <a:prstGeom prst="rect">
            <a:avLst/>
          </a:prstGeom>
        </p:spPr>
        <p:txBody>
          <a:bodyPr/>
          <a:lstStyle>
            <a:lvl1pPr marL="301625" marR="0" indent="-301625" algn="just" defTabSz="802005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l"/>
              <a:defRPr kumimoji="0" lang="en-US" altLang="zh-CN" sz="2200" b="0" i="0" u="none" strike="noStrike" kern="0" cap="none" spc="0" normalizeH="0" baseline="0" noProof="0"/>
            </a:lvl1pPr>
            <a:lvl2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marL="301625" marR="0" lvl="0" indent="-301625" algn="just" defTabSz="802005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completion of this course, you will be able to: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 userDrawn="1"/>
        </p:nvSpPr>
        <p:spPr bwMode="auto">
          <a:xfrm>
            <a:off x="1595500" y="408779"/>
            <a:ext cx="2232248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395" eaLnBrk="0" fontAlgn="ctr" hangingPunct="0"/>
            <a:r>
              <a:rPr lang="en-US" altLang="zh-CN" sz="35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Contents</a:t>
            </a:r>
            <a:endParaRPr lang="en-US" altLang="zh-CN" sz="3500" b="1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7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587388" y="515379"/>
            <a:ext cx="358335" cy="426359"/>
            <a:chOff x="3295650" y="230188"/>
            <a:chExt cx="936625" cy="1114426"/>
          </a:xfrm>
          <a:solidFill>
            <a:schemeClr val="bg1"/>
          </a:solidFill>
        </p:grpSpPr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3959225" y="876301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3959225" y="777876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3959225" y="67786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3959225" y="582613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3676650" y="1101726"/>
              <a:ext cx="469900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3676650" y="1198563"/>
              <a:ext cx="4699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6" name="Freeform 22"/>
            <p:cNvSpPr/>
            <p:nvPr/>
          </p:nvSpPr>
          <p:spPr bwMode="auto">
            <a:xfrm>
              <a:off x="3590925" y="482601"/>
              <a:ext cx="641350" cy="862013"/>
            </a:xfrm>
            <a:custGeom>
              <a:avLst/>
              <a:gdLst>
                <a:gd name="T0" fmla="*/ 229 w 404"/>
                <a:gd name="T1" fmla="*/ 0 h 543"/>
                <a:gd name="T2" fmla="*/ 229 w 404"/>
                <a:gd name="T3" fmla="*/ 30 h 543"/>
                <a:gd name="T4" fmla="*/ 373 w 404"/>
                <a:gd name="T5" fmla="*/ 30 h 543"/>
                <a:gd name="T6" fmla="*/ 373 w 404"/>
                <a:gd name="T7" fmla="*/ 513 h 543"/>
                <a:gd name="T8" fmla="*/ 33 w 404"/>
                <a:gd name="T9" fmla="*/ 513 h 543"/>
                <a:gd name="T10" fmla="*/ 31 w 404"/>
                <a:gd name="T11" fmla="*/ 387 h 543"/>
                <a:gd name="T12" fmla="*/ 0 w 404"/>
                <a:gd name="T13" fmla="*/ 387 h 543"/>
                <a:gd name="T14" fmla="*/ 0 w 404"/>
                <a:gd name="T15" fmla="*/ 543 h 543"/>
                <a:gd name="T16" fmla="*/ 404 w 404"/>
                <a:gd name="T17" fmla="*/ 543 h 543"/>
                <a:gd name="T18" fmla="*/ 404 w 404"/>
                <a:gd name="T19" fmla="*/ 0 h 543"/>
                <a:gd name="T20" fmla="*/ 229 w 404"/>
                <a:gd name="T2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43">
                  <a:moveTo>
                    <a:pt x="229" y="0"/>
                  </a:moveTo>
                  <a:lnTo>
                    <a:pt x="229" y="30"/>
                  </a:lnTo>
                  <a:lnTo>
                    <a:pt x="373" y="30"/>
                  </a:lnTo>
                  <a:lnTo>
                    <a:pt x="373" y="513"/>
                  </a:lnTo>
                  <a:lnTo>
                    <a:pt x="33" y="513"/>
                  </a:lnTo>
                  <a:lnTo>
                    <a:pt x="31" y="387"/>
                  </a:lnTo>
                  <a:lnTo>
                    <a:pt x="0" y="387"/>
                  </a:lnTo>
                  <a:lnTo>
                    <a:pt x="0" y="543"/>
                  </a:lnTo>
                  <a:lnTo>
                    <a:pt x="404" y="543"/>
                  </a:lnTo>
                  <a:lnTo>
                    <a:pt x="404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3959225" y="98901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8" name="Freeform 24"/>
            <p:cNvSpPr>
              <a:spLocks noEditPoints="1"/>
            </p:cNvSpPr>
            <p:nvPr/>
          </p:nvSpPr>
          <p:spPr bwMode="auto">
            <a:xfrm>
              <a:off x="3295650" y="230188"/>
              <a:ext cx="639763" cy="852488"/>
            </a:xfrm>
            <a:custGeom>
              <a:avLst/>
              <a:gdLst>
                <a:gd name="T0" fmla="*/ 403 w 403"/>
                <a:gd name="T1" fmla="*/ 0 h 537"/>
                <a:gd name="T2" fmla="*/ 0 w 403"/>
                <a:gd name="T3" fmla="*/ 0 h 537"/>
                <a:gd name="T4" fmla="*/ 0 w 403"/>
                <a:gd name="T5" fmla="*/ 447 h 537"/>
                <a:gd name="T6" fmla="*/ 92 w 403"/>
                <a:gd name="T7" fmla="*/ 537 h 537"/>
                <a:gd name="T8" fmla="*/ 403 w 403"/>
                <a:gd name="T9" fmla="*/ 537 h 537"/>
                <a:gd name="T10" fmla="*/ 403 w 403"/>
                <a:gd name="T11" fmla="*/ 0 h 537"/>
                <a:gd name="T12" fmla="*/ 373 w 403"/>
                <a:gd name="T13" fmla="*/ 508 h 537"/>
                <a:gd name="T14" fmla="*/ 108 w 403"/>
                <a:gd name="T15" fmla="*/ 508 h 537"/>
                <a:gd name="T16" fmla="*/ 108 w 403"/>
                <a:gd name="T17" fmla="*/ 433 h 537"/>
                <a:gd name="T18" fmla="*/ 30 w 403"/>
                <a:gd name="T19" fmla="*/ 433 h 537"/>
                <a:gd name="T20" fmla="*/ 30 w 403"/>
                <a:gd name="T21" fmla="*/ 31 h 537"/>
                <a:gd name="T22" fmla="*/ 373 w 403"/>
                <a:gd name="T23" fmla="*/ 31 h 537"/>
                <a:gd name="T24" fmla="*/ 373 w 403"/>
                <a:gd name="T2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37">
                  <a:moveTo>
                    <a:pt x="403" y="0"/>
                  </a:moveTo>
                  <a:lnTo>
                    <a:pt x="0" y="0"/>
                  </a:lnTo>
                  <a:lnTo>
                    <a:pt x="0" y="447"/>
                  </a:lnTo>
                  <a:lnTo>
                    <a:pt x="92" y="537"/>
                  </a:lnTo>
                  <a:lnTo>
                    <a:pt x="403" y="537"/>
                  </a:lnTo>
                  <a:lnTo>
                    <a:pt x="403" y="0"/>
                  </a:lnTo>
                  <a:close/>
                  <a:moveTo>
                    <a:pt x="373" y="508"/>
                  </a:moveTo>
                  <a:lnTo>
                    <a:pt x="108" y="508"/>
                  </a:lnTo>
                  <a:lnTo>
                    <a:pt x="108" y="433"/>
                  </a:lnTo>
                  <a:lnTo>
                    <a:pt x="30" y="433"/>
                  </a:lnTo>
                  <a:lnTo>
                    <a:pt x="30" y="31"/>
                  </a:lnTo>
                  <a:lnTo>
                    <a:pt x="373" y="31"/>
                  </a:lnTo>
                  <a:lnTo>
                    <a:pt x="373" y="5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3441700" y="376238"/>
              <a:ext cx="176213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3411538" y="755651"/>
              <a:ext cx="4381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3670300" y="565151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3670300" y="658813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3670300" y="471488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3670300" y="376238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3411538" y="842963"/>
              <a:ext cx="43815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7" name="Freeform 6"/>
          <p:cNvSpPr/>
          <p:nvPr userDrawn="1"/>
        </p:nvSpPr>
        <p:spPr bwMode="auto">
          <a:xfrm>
            <a:off x="4619836" y="296368"/>
            <a:ext cx="7560000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-1" fmla="*/ 7021 w 10000"/>
              <a:gd name="connsiteY0-2" fmla="*/ 0 h 10000"/>
              <a:gd name="connsiteX1-3" fmla="*/ 0 w 10000"/>
              <a:gd name="connsiteY1-4" fmla="*/ 0 h 10000"/>
              <a:gd name="connsiteX2-5" fmla="*/ 197 w 10000"/>
              <a:gd name="connsiteY2-6" fmla="*/ 5024 h 10000"/>
              <a:gd name="connsiteX3-7" fmla="*/ 0 w 10000"/>
              <a:gd name="connsiteY3-8" fmla="*/ 10000 h 10000"/>
              <a:gd name="connsiteX4-9" fmla="*/ 10000 w 10000"/>
              <a:gd name="connsiteY4-10" fmla="*/ 10000 h 10000"/>
              <a:gd name="connsiteX5-11" fmla="*/ 7736 w 10000"/>
              <a:gd name="connsiteY5-12" fmla="*/ 5574 h 10000"/>
              <a:gd name="connsiteX6-13" fmla="*/ 7021 w 10000"/>
              <a:gd name="connsiteY6-14" fmla="*/ 0 h 10000"/>
              <a:gd name="connsiteX0-15" fmla="*/ 7021 w 7736"/>
              <a:gd name="connsiteY0-16" fmla="*/ 0 h 10038"/>
              <a:gd name="connsiteX1-17" fmla="*/ 0 w 7736"/>
              <a:gd name="connsiteY1-18" fmla="*/ 0 h 10038"/>
              <a:gd name="connsiteX2-19" fmla="*/ 197 w 7736"/>
              <a:gd name="connsiteY2-20" fmla="*/ 5024 h 10038"/>
              <a:gd name="connsiteX3-21" fmla="*/ 0 w 7736"/>
              <a:gd name="connsiteY3-22" fmla="*/ 10000 h 10038"/>
              <a:gd name="connsiteX4-23" fmla="*/ 7017 w 7736"/>
              <a:gd name="connsiteY4-24" fmla="*/ 10038 h 10038"/>
              <a:gd name="connsiteX5-25" fmla="*/ 7736 w 7736"/>
              <a:gd name="connsiteY5-26" fmla="*/ 5574 h 10038"/>
              <a:gd name="connsiteX6-27" fmla="*/ 7021 w 7736"/>
              <a:gd name="connsiteY6-28" fmla="*/ 0 h 10038"/>
              <a:gd name="connsiteX0-29" fmla="*/ 9076 w 9316"/>
              <a:gd name="connsiteY0-30" fmla="*/ 0 h 10000"/>
              <a:gd name="connsiteX1-31" fmla="*/ 0 w 9316"/>
              <a:gd name="connsiteY1-32" fmla="*/ 0 h 10000"/>
              <a:gd name="connsiteX2-33" fmla="*/ 255 w 9316"/>
              <a:gd name="connsiteY2-34" fmla="*/ 5005 h 10000"/>
              <a:gd name="connsiteX3-35" fmla="*/ 0 w 9316"/>
              <a:gd name="connsiteY3-36" fmla="*/ 9962 h 10000"/>
              <a:gd name="connsiteX4-37" fmla="*/ 9071 w 9316"/>
              <a:gd name="connsiteY4-38" fmla="*/ 10000 h 10000"/>
              <a:gd name="connsiteX5-39" fmla="*/ 9316 w 9316"/>
              <a:gd name="connsiteY5-40" fmla="*/ 5668 h 10000"/>
              <a:gd name="connsiteX6-41" fmla="*/ 9076 w 9316"/>
              <a:gd name="connsiteY6-42" fmla="*/ 0 h 10000"/>
              <a:gd name="connsiteX0-43" fmla="*/ 9742 w 10000"/>
              <a:gd name="connsiteY0-44" fmla="*/ 0 h 10000"/>
              <a:gd name="connsiteX1-45" fmla="*/ 0 w 10000"/>
              <a:gd name="connsiteY1-46" fmla="*/ 0 h 10000"/>
              <a:gd name="connsiteX2-47" fmla="*/ 274 w 10000"/>
              <a:gd name="connsiteY2-48" fmla="*/ 5005 h 10000"/>
              <a:gd name="connsiteX3-49" fmla="*/ 0 w 10000"/>
              <a:gd name="connsiteY3-50" fmla="*/ 9962 h 10000"/>
              <a:gd name="connsiteX4-51" fmla="*/ 9737 w 10000"/>
              <a:gd name="connsiteY4-52" fmla="*/ 10000 h 10000"/>
              <a:gd name="connsiteX5-53" fmla="*/ 10000 w 10000"/>
              <a:gd name="connsiteY5-54" fmla="*/ 5668 h 10000"/>
              <a:gd name="connsiteX6-55" fmla="*/ 9742 w 10000"/>
              <a:gd name="connsiteY6-56" fmla="*/ 0 h 10000"/>
              <a:gd name="connsiteX0-57" fmla="*/ 9742 w 9877"/>
              <a:gd name="connsiteY0-58" fmla="*/ 0 h 10000"/>
              <a:gd name="connsiteX1-59" fmla="*/ 0 w 9877"/>
              <a:gd name="connsiteY1-60" fmla="*/ 0 h 10000"/>
              <a:gd name="connsiteX2-61" fmla="*/ 274 w 9877"/>
              <a:gd name="connsiteY2-62" fmla="*/ 5005 h 10000"/>
              <a:gd name="connsiteX3-63" fmla="*/ 0 w 9877"/>
              <a:gd name="connsiteY3-64" fmla="*/ 9962 h 10000"/>
              <a:gd name="connsiteX4-65" fmla="*/ 9737 w 9877"/>
              <a:gd name="connsiteY4-66" fmla="*/ 10000 h 10000"/>
              <a:gd name="connsiteX5-67" fmla="*/ 9738 w 9877"/>
              <a:gd name="connsiteY5-68" fmla="*/ 5783 h 10000"/>
              <a:gd name="connsiteX6-69" fmla="*/ 9742 w 9877"/>
              <a:gd name="connsiteY6-70" fmla="*/ 0 h 10000"/>
              <a:gd name="connsiteX0-71" fmla="*/ 9863 w 9991"/>
              <a:gd name="connsiteY0-72" fmla="*/ 0 h 10000"/>
              <a:gd name="connsiteX1-73" fmla="*/ 0 w 9991"/>
              <a:gd name="connsiteY1-74" fmla="*/ 0 h 10000"/>
              <a:gd name="connsiteX2-75" fmla="*/ 277 w 9991"/>
              <a:gd name="connsiteY2-76" fmla="*/ 5005 h 10000"/>
              <a:gd name="connsiteX3-77" fmla="*/ 0 w 9991"/>
              <a:gd name="connsiteY3-78" fmla="*/ 9962 h 10000"/>
              <a:gd name="connsiteX4-79" fmla="*/ 9858 w 9991"/>
              <a:gd name="connsiteY4-80" fmla="*/ 10000 h 10000"/>
              <a:gd name="connsiteX5-81" fmla="*/ 9817 w 9991"/>
              <a:gd name="connsiteY5-82" fmla="*/ 5783 h 10000"/>
              <a:gd name="connsiteX6-83" fmla="*/ 9863 w 9991"/>
              <a:gd name="connsiteY6-84" fmla="*/ 0 h 10000"/>
              <a:gd name="connsiteX0-85" fmla="*/ 9872 w 10014"/>
              <a:gd name="connsiteY0-86" fmla="*/ 0 h 10000"/>
              <a:gd name="connsiteX1-87" fmla="*/ 0 w 10014"/>
              <a:gd name="connsiteY1-88" fmla="*/ 0 h 10000"/>
              <a:gd name="connsiteX2-89" fmla="*/ 277 w 10014"/>
              <a:gd name="connsiteY2-90" fmla="*/ 5005 h 10000"/>
              <a:gd name="connsiteX3-91" fmla="*/ 0 w 10014"/>
              <a:gd name="connsiteY3-92" fmla="*/ 9962 h 10000"/>
              <a:gd name="connsiteX4-93" fmla="*/ 9867 w 10014"/>
              <a:gd name="connsiteY4-94" fmla="*/ 10000 h 10000"/>
              <a:gd name="connsiteX5-95" fmla="*/ 9890 w 10014"/>
              <a:gd name="connsiteY5-96" fmla="*/ 5745 h 10000"/>
              <a:gd name="connsiteX6-97" fmla="*/ 9872 w 10014"/>
              <a:gd name="connsiteY6-98" fmla="*/ 0 h 10000"/>
              <a:gd name="connsiteX0-99" fmla="*/ 9872 w 10030"/>
              <a:gd name="connsiteY0-100" fmla="*/ 0 h 10000"/>
              <a:gd name="connsiteX1-101" fmla="*/ 0 w 10030"/>
              <a:gd name="connsiteY1-102" fmla="*/ 0 h 10000"/>
              <a:gd name="connsiteX2-103" fmla="*/ 277 w 10030"/>
              <a:gd name="connsiteY2-104" fmla="*/ 5005 h 10000"/>
              <a:gd name="connsiteX3-105" fmla="*/ 0 w 10030"/>
              <a:gd name="connsiteY3-106" fmla="*/ 9962 h 10000"/>
              <a:gd name="connsiteX4-107" fmla="*/ 9867 w 10030"/>
              <a:gd name="connsiteY4-108" fmla="*/ 10000 h 10000"/>
              <a:gd name="connsiteX5-109" fmla="*/ 9890 w 10030"/>
              <a:gd name="connsiteY5-110" fmla="*/ 5745 h 10000"/>
              <a:gd name="connsiteX6-111" fmla="*/ 9872 w 10030"/>
              <a:gd name="connsiteY6-112" fmla="*/ 0 h 10000"/>
              <a:gd name="connsiteX0-113" fmla="*/ 9872 w 9921"/>
              <a:gd name="connsiteY0-114" fmla="*/ 0 h 10000"/>
              <a:gd name="connsiteX1-115" fmla="*/ 0 w 9921"/>
              <a:gd name="connsiteY1-116" fmla="*/ 0 h 10000"/>
              <a:gd name="connsiteX2-117" fmla="*/ 277 w 9921"/>
              <a:gd name="connsiteY2-118" fmla="*/ 5005 h 10000"/>
              <a:gd name="connsiteX3-119" fmla="*/ 0 w 9921"/>
              <a:gd name="connsiteY3-120" fmla="*/ 9962 h 10000"/>
              <a:gd name="connsiteX4-121" fmla="*/ 9867 w 9921"/>
              <a:gd name="connsiteY4-122" fmla="*/ 10000 h 10000"/>
              <a:gd name="connsiteX5-123" fmla="*/ 9890 w 9921"/>
              <a:gd name="connsiteY5-124" fmla="*/ 5745 h 10000"/>
              <a:gd name="connsiteX6-125" fmla="*/ 9872 w 9921"/>
              <a:gd name="connsiteY6-126" fmla="*/ 0 h 10000"/>
              <a:gd name="connsiteX0-127" fmla="*/ 9951 w 9974"/>
              <a:gd name="connsiteY0-128" fmla="*/ 0 h 10000"/>
              <a:gd name="connsiteX1-129" fmla="*/ 0 w 9974"/>
              <a:gd name="connsiteY1-130" fmla="*/ 0 h 10000"/>
              <a:gd name="connsiteX2-131" fmla="*/ 279 w 9974"/>
              <a:gd name="connsiteY2-132" fmla="*/ 5005 h 10000"/>
              <a:gd name="connsiteX3-133" fmla="*/ 0 w 9974"/>
              <a:gd name="connsiteY3-134" fmla="*/ 9962 h 10000"/>
              <a:gd name="connsiteX4-135" fmla="*/ 9946 w 9974"/>
              <a:gd name="connsiteY4-136" fmla="*/ 10000 h 10000"/>
              <a:gd name="connsiteX5-137" fmla="*/ 9969 w 9974"/>
              <a:gd name="connsiteY5-138" fmla="*/ 5745 h 10000"/>
              <a:gd name="connsiteX6-139" fmla="*/ 9951 w 9974"/>
              <a:gd name="connsiteY6-140" fmla="*/ 0 h 10000"/>
              <a:gd name="connsiteX0-141" fmla="*/ 9977 w 10001"/>
              <a:gd name="connsiteY0-142" fmla="*/ 0 h 10000"/>
              <a:gd name="connsiteX1-143" fmla="*/ 0 w 10001"/>
              <a:gd name="connsiteY1-144" fmla="*/ 0 h 10000"/>
              <a:gd name="connsiteX2-145" fmla="*/ 280 w 10001"/>
              <a:gd name="connsiteY2-146" fmla="*/ 5005 h 10000"/>
              <a:gd name="connsiteX3-147" fmla="*/ 0 w 10001"/>
              <a:gd name="connsiteY3-148" fmla="*/ 9962 h 10000"/>
              <a:gd name="connsiteX4-149" fmla="*/ 9972 w 10001"/>
              <a:gd name="connsiteY4-150" fmla="*/ 10000 h 10000"/>
              <a:gd name="connsiteX5-151" fmla="*/ 9995 w 10001"/>
              <a:gd name="connsiteY5-152" fmla="*/ 5745 h 10000"/>
              <a:gd name="connsiteX6-153" fmla="*/ 9977 w 10001"/>
              <a:gd name="connsiteY6-154" fmla="*/ 0 h 10000"/>
              <a:gd name="connsiteX0-155" fmla="*/ 9977 w 10001"/>
              <a:gd name="connsiteY0-156" fmla="*/ 0 h 10000"/>
              <a:gd name="connsiteX1-157" fmla="*/ 0 w 10001"/>
              <a:gd name="connsiteY1-158" fmla="*/ 0 h 10000"/>
              <a:gd name="connsiteX2-159" fmla="*/ 280 w 10001"/>
              <a:gd name="connsiteY2-160" fmla="*/ 5005 h 10000"/>
              <a:gd name="connsiteX3-161" fmla="*/ 0 w 10001"/>
              <a:gd name="connsiteY3-162" fmla="*/ 9962 h 10000"/>
              <a:gd name="connsiteX4-163" fmla="*/ 9972 w 10001"/>
              <a:gd name="connsiteY4-164" fmla="*/ 10000 h 10000"/>
              <a:gd name="connsiteX5-165" fmla="*/ 9995 w 10001"/>
              <a:gd name="connsiteY5-166" fmla="*/ 5745 h 10000"/>
              <a:gd name="connsiteX6-167" fmla="*/ 9977 w 10001"/>
              <a:gd name="connsiteY6-168" fmla="*/ 0 h 10000"/>
              <a:gd name="connsiteX0-169" fmla="*/ 9977 w 10001"/>
              <a:gd name="connsiteY0-170" fmla="*/ 0 h 10000"/>
              <a:gd name="connsiteX1-171" fmla="*/ 0 w 10001"/>
              <a:gd name="connsiteY1-172" fmla="*/ 0 h 10000"/>
              <a:gd name="connsiteX2-173" fmla="*/ 280 w 10001"/>
              <a:gd name="connsiteY2-174" fmla="*/ 5005 h 10000"/>
              <a:gd name="connsiteX3-175" fmla="*/ 0 w 10001"/>
              <a:gd name="connsiteY3-176" fmla="*/ 9962 h 10000"/>
              <a:gd name="connsiteX4-177" fmla="*/ 9972 w 10001"/>
              <a:gd name="connsiteY4-178" fmla="*/ 10000 h 10000"/>
              <a:gd name="connsiteX5-179" fmla="*/ 9995 w 10001"/>
              <a:gd name="connsiteY5-180" fmla="*/ 5745 h 10000"/>
              <a:gd name="connsiteX6-181" fmla="*/ 9977 w 10001"/>
              <a:gd name="connsiteY6-182" fmla="*/ 0 h 10000"/>
              <a:gd name="connsiteX0-183" fmla="*/ 9977 w 9995"/>
              <a:gd name="connsiteY0-184" fmla="*/ 0 h 10000"/>
              <a:gd name="connsiteX1-185" fmla="*/ 0 w 9995"/>
              <a:gd name="connsiteY1-186" fmla="*/ 0 h 10000"/>
              <a:gd name="connsiteX2-187" fmla="*/ 280 w 9995"/>
              <a:gd name="connsiteY2-188" fmla="*/ 5005 h 10000"/>
              <a:gd name="connsiteX3-189" fmla="*/ 0 w 9995"/>
              <a:gd name="connsiteY3-190" fmla="*/ 9962 h 10000"/>
              <a:gd name="connsiteX4-191" fmla="*/ 9972 w 9995"/>
              <a:gd name="connsiteY4-192" fmla="*/ 10000 h 10000"/>
              <a:gd name="connsiteX5-193" fmla="*/ 9995 w 9995"/>
              <a:gd name="connsiteY5-194" fmla="*/ 5745 h 10000"/>
              <a:gd name="connsiteX6-195" fmla="*/ 9977 w 9995"/>
              <a:gd name="connsiteY6-196" fmla="*/ 0 h 10000"/>
              <a:gd name="connsiteX0-197" fmla="*/ 9999 w 10000"/>
              <a:gd name="connsiteY0-198" fmla="*/ 0 h 10000"/>
              <a:gd name="connsiteX1-199" fmla="*/ 0 w 10000"/>
              <a:gd name="connsiteY1-200" fmla="*/ 0 h 10000"/>
              <a:gd name="connsiteX2-201" fmla="*/ 280 w 10000"/>
              <a:gd name="connsiteY2-202" fmla="*/ 5005 h 10000"/>
              <a:gd name="connsiteX3-203" fmla="*/ 0 w 10000"/>
              <a:gd name="connsiteY3-204" fmla="*/ 9962 h 10000"/>
              <a:gd name="connsiteX4-205" fmla="*/ 9977 w 10000"/>
              <a:gd name="connsiteY4-206" fmla="*/ 10000 h 10000"/>
              <a:gd name="connsiteX5-207" fmla="*/ 10000 w 10000"/>
              <a:gd name="connsiteY5-208" fmla="*/ 5745 h 10000"/>
              <a:gd name="connsiteX6-209" fmla="*/ 9999 w 10000"/>
              <a:gd name="connsiteY6-210" fmla="*/ 0 h 10000"/>
              <a:gd name="connsiteX0-211" fmla="*/ 9999 w 10004"/>
              <a:gd name="connsiteY0-212" fmla="*/ 0 h 10000"/>
              <a:gd name="connsiteX1-213" fmla="*/ 0 w 10004"/>
              <a:gd name="connsiteY1-214" fmla="*/ 0 h 10000"/>
              <a:gd name="connsiteX2-215" fmla="*/ 280 w 10004"/>
              <a:gd name="connsiteY2-216" fmla="*/ 5005 h 10000"/>
              <a:gd name="connsiteX3-217" fmla="*/ 0 w 10004"/>
              <a:gd name="connsiteY3-218" fmla="*/ 9962 h 10000"/>
              <a:gd name="connsiteX4-219" fmla="*/ 10000 w 10004"/>
              <a:gd name="connsiteY4-220" fmla="*/ 10000 h 10000"/>
              <a:gd name="connsiteX5-221" fmla="*/ 10000 w 10004"/>
              <a:gd name="connsiteY5-222" fmla="*/ 5745 h 10000"/>
              <a:gd name="connsiteX6-223" fmla="*/ 9999 w 10004"/>
              <a:gd name="connsiteY6-224" fmla="*/ 0 h 10000"/>
              <a:gd name="connsiteX0-225" fmla="*/ 9999 w 10000"/>
              <a:gd name="connsiteY0-226" fmla="*/ 0 h 10000"/>
              <a:gd name="connsiteX1-227" fmla="*/ 0 w 10000"/>
              <a:gd name="connsiteY1-228" fmla="*/ 0 h 10000"/>
              <a:gd name="connsiteX2-229" fmla="*/ 280 w 10000"/>
              <a:gd name="connsiteY2-230" fmla="*/ 5005 h 10000"/>
              <a:gd name="connsiteX3-231" fmla="*/ 0 w 10000"/>
              <a:gd name="connsiteY3-232" fmla="*/ 9962 h 10000"/>
              <a:gd name="connsiteX4-233" fmla="*/ 10000 w 10000"/>
              <a:gd name="connsiteY4-234" fmla="*/ 10000 h 10000"/>
              <a:gd name="connsiteX5-235" fmla="*/ 10000 w 10000"/>
              <a:gd name="connsiteY5-236" fmla="*/ 5745 h 10000"/>
              <a:gd name="connsiteX6-237" fmla="*/ 9999 w 10000"/>
              <a:gd name="connsiteY6-238" fmla="*/ 0 h 10000"/>
              <a:gd name="connsiteX0-239" fmla="*/ 14796 w 14796"/>
              <a:gd name="connsiteY0-240" fmla="*/ 0 h 10000"/>
              <a:gd name="connsiteX1-241" fmla="*/ 0 w 14796"/>
              <a:gd name="connsiteY1-242" fmla="*/ 0 h 10000"/>
              <a:gd name="connsiteX2-243" fmla="*/ 280 w 14796"/>
              <a:gd name="connsiteY2-244" fmla="*/ 5005 h 10000"/>
              <a:gd name="connsiteX3-245" fmla="*/ 0 w 14796"/>
              <a:gd name="connsiteY3-246" fmla="*/ 9962 h 10000"/>
              <a:gd name="connsiteX4-247" fmla="*/ 10000 w 14796"/>
              <a:gd name="connsiteY4-248" fmla="*/ 10000 h 10000"/>
              <a:gd name="connsiteX5-249" fmla="*/ 10000 w 14796"/>
              <a:gd name="connsiteY5-250" fmla="*/ 5745 h 10000"/>
              <a:gd name="connsiteX6-251" fmla="*/ 14796 w 14796"/>
              <a:gd name="connsiteY6-252" fmla="*/ 0 h 10000"/>
              <a:gd name="connsiteX0-253" fmla="*/ 14796 w 14796"/>
              <a:gd name="connsiteY0-254" fmla="*/ 0 h 9968"/>
              <a:gd name="connsiteX1-255" fmla="*/ 0 w 14796"/>
              <a:gd name="connsiteY1-256" fmla="*/ 0 h 9968"/>
              <a:gd name="connsiteX2-257" fmla="*/ 280 w 14796"/>
              <a:gd name="connsiteY2-258" fmla="*/ 5005 h 9968"/>
              <a:gd name="connsiteX3-259" fmla="*/ 0 w 14796"/>
              <a:gd name="connsiteY3-260" fmla="*/ 9962 h 9968"/>
              <a:gd name="connsiteX4-261" fmla="*/ 14788 w 14796"/>
              <a:gd name="connsiteY4-262" fmla="*/ 9968 h 9968"/>
              <a:gd name="connsiteX5-263" fmla="*/ 10000 w 14796"/>
              <a:gd name="connsiteY5-264" fmla="*/ 5745 h 9968"/>
              <a:gd name="connsiteX6-265" fmla="*/ 14796 w 14796"/>
              <a:gd name="connsiteY6-266" fmla="*/ 0 h 9968"/>
              <a:gd name="connsiteX0-267" fmla="*/ 10000 w 10000"/>
              <a:gd name="connsiteY0-268" fmla="*/ 0 h 10000"/>
              <a:gd name="connsiteX1-269" fmla="*/ 0 w 10000"/>
              <a:gd name="connsiteY1-270" fmla="*/ 0 h 10000"/>
              <a:gd name="connsiteX2-271" fmla="*/ 189 w 10000"/>
              <a:gd name="connsiteY2-272" fmla="*/ 5021 h 10000"/>
              <a:gd name="connsiteX3-273" fmla="*/ 0 w 10000"/>
              <a:gd name="connsiteY3-274" fmla="*/ 9994 h 10000"/>
              <a:gd name="connsiteX4-275" fmla="*/ 9995 w 10000"/>
              <a:gd name="connsiteY4-276" fmla="*/ 10000 h 10000"/>
              <a:gd name="connsiteX5-277" fmla="*/ 9998 w 10000"/>
              <a:gd name="connsiteY5-278" fmla="*/ 6152 h 10000"/>
              <a:gd name="connsiteX6-279" fmla="*/ 10000 w 10000"/>
              <a:gd name="connsiteY6-28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Freeform 11"/>
          <p:cNvSpPr/>
          <p:nvPr userDrawn="1"/>
        </p:nvSpPr>
        <p:spPr bwMode="auto">
          <a:xfrm>
            <a:off x="4511824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4816" y="1233487"/>
            <a:ext cx="11307600" cy="4680000"/>
          </a:xfrm>
        </p:spPr>
        <p:txBody>
          <a:bodyPr/>
          <a:lstStyle>
            <a:lvl1pPr marL="457200" marR="0" indent="-457200" algn="just" defTabSz="801370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defRPr>
                <a:latin typeface="+mn-lt"/>
                <a:ea typeface="+mn-ea"/>
                <a:cs typeface="Arial" panose="020B0604020202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>
                <a:latin typeface="+mn-lt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4050" lvl="1" indent="-457200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#本节概述和学习目标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451878" y="1242452"/>
            <a:ext cx="11306175" cy="4680000"/>
          </a:xfrm>
          <a:prstGeom prst="rect">
            <a:avLst/>
          </a:prstGeom>
        </p:spPr>
        <p:txBody>
          <a:bodyPr/>
          <a:lstStyle>
            <a:lvl1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595500" y="408779"/>
            <a:ext cx="9829738" cy="6395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7" rIns="99980" bIns="49987" rtlCol="0">
            <a:spAutoFit/>
          </a:bodyPr>
          <a:lstStyle>
            <a:defPPr>
              <a:defRPr lang="zh-CN"/>
            </a:defPPr>
            <a:lvl1pPr defTabSz="1001395" eaLnBrk="0" hangingPunct="0"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 fontAlgn="ctr"/>
            <a:r>
              <a:rPr lang="en-US" altLang="zh-CN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Overview and Objectives</a:t>
            </a:r>
            <a:endParaRPr lang="en-US" altLang="zh-CN" baseline="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2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1877" y="1242453"/>
            <a:ext cx="11306175" cy="4680000"/>
          </a:xfrm>
          <a:prstGeom prst="rect">
            <a:avLst/>
          </a:prstGeom>
        </p:spPr>
        <p:txBody>
          <a:bodyPr/>
          <a:lstStyle>
            <a:lvl1pPr algn="just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en-US" altLang="zh-CN" dirty="0"/>
              <a:t>Click here to edit</a:t>
            </a:r>
            <a:endParaRPr lang="zh-CN" altLang="en-US" dirty="0"/>
          </a:p>
        </p:txBody>
      </p:sp>
      <p:sp>
        <p:nvSpPr>
          <p:cNvPr id="11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baseline="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594800" y="410400"/>
            <a:ext cx="9831600" cy="640800"/>
          </a:xfrm>
          <a:noFill/>
          <a:ln w="9525">
            <a:noFill/>
            <a:miter lim="800000"/>
          </a:ln>
        </p:spPr>
        <p:txBody>
          <a:bodyPr vert="horz" wrap="square" lIns="100800" tIns="50400" rIns="100800" bIns="50400" numCol="1" anchor="t" anchorCtr="0" compatLnSpc="1"/>
          <a:lstStyle>
            <a:lvl1pPr>
              <a:defRPr lang="zh-CN" altLang="en-US" b="1" kern="0" baseline="0" dirty="0"/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9"/>
          <p:cNvSpPr/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8" name="Freeform 11"/>
          <p:cNvSpPr/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9" name="Freeform 12"/>
          <p:cNvSpPr>
            <a:spLocks noEditPoints="1"/>
          </p:cNvSpPr>
          <p:nvPr userDrawn="1"/>
        </p:nvSpPr>
        <p:spPr bwMode="auto">
          <a:xfrm>
            <a:off x="479376" y="474075"/>
            <a:ext cx="508162" cy="508967"/>
          </a:xfrm>
          <a:custGeom>
            <a:avLst/>
            <a:gdLst>
              <a:gd name="T0" fmla="*/ 1433 w 2867"/>
              <a:gd name="T1" fmla="*/ 0 h 2867"/>
              <a:gd name="T2" fmla="*/ 0 w 2867"/>
              <a:gd name="T3" fmla="*/ 1433 h 2867"/>
              <a:gd name="T4" fmla="*/ 1433 w 2867"/>
              <a:gd name="T5" fmla="*/ 2867 h 2867"/>
              <a:gd name="T6" fmla="*/ 2867 w 2867"/>
              <a:gd name="T7" fmla="*/ 1433 h 2867"/>
              <a:gd name="T8" fmla="*/ 1433 w 2867"/>
              <a:gd name="T9" fmla="*/ 0 h 2867"/>
              <a:gd name="T10" fmla="*/ 1433 w 2867"/>
              <a:gd name="T11" fmla="*/ 2662 h 2867"/>
              <a:gd name="T12" fmla="*/ 205 w 2867"/>
              <a:gd name="T13" fmla="*/ 1433 h 2867"/>
              <a:gd name="T14" fmla="*/ 1433 w 2867"/>
              <a:gd name="T15" fmla="*/ 205 h 2867"/>
              <a:gd name="T16" fmla="*/ 2662 w 2867"/>
              <a:gd name="T17" fmla="*/ 1433 h 2867"/>
              <a:gd name="T18" fmla="*/ 1433 w 2867"/>
              <a:gd name="T19" fmla="*/ 2662 h 2867"/>
              <a:gd name="T20" fmla="*/ 2336 w 2867"/>
              <a:gd name="T21" fmla="*/ 2066 h 2867"/>
              <a:gd name="T22" fmla="*/ 523 w 2867"/>
              <a:gd name="T23" fmla="*/ 2066 h 2867"/>
              <a:gd name="T24" fmla="*/ 976 w 2867"/>
              <a:gd name="T25" fmla="*/ 1432 h 2867"/>
              <a:gd name="T26" fmla="*/ 1255 w 2867"/>
              <a:gd name="T27" fmla="*/ 1810 h 2867"/>
              <a:gd name="T28" fmla="*/ 1792 w 2867"/>
              <a:gd name="T29" fmla="*/ 1069 h 2867"/>
              <a:gd name="T30" fmla="*/ 2336 w 2867"/>
              <a:gd name="T31" fmla="*/ 2066 h 2867"/>
              <a:gd name="T32" fmla="*/ 704 w 2867"/>
              <a:gd name="T33" fmla="*/ 978 h 2867"/>
              <a:gd name="T34" fmla="*/ 886 w 2867"/>
              <a:gd name="T35" fmla="*/ 797 h 2867"/>
              <a:gd name="T36" fmla="*/ 1067 w 2867"/>
              <a:gd name="T37" fmla="*/ 978 h 2867"/>
              <a:gd name="T38" fmla="*/ 886 w 2867"/>
              <a:gd name="T39" fmla="*/ 1160 h 2867"/>
              <a:gd name="T40" fmla="*/ 704 w 2867"/>
              <a:gd name="T41" fmla="*/ 978 h 2867"/>
              <a:gd name="T42" fmla="*/ 704 w 2867"/>
              <a:gd name="T43" fmla="*/ 978 h 2867"/>
              <a:gd name="T44" fmla="*/ 704 w 2867"/>
              <a:gd name="T45" fmla="*/ 97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67" h="2867">
                <a:moveTo>
                  <a:pt x="1433" y="0"/>
                </a:moveTo>
                <a:cubicBezTo>
                  <a:pt x="643" y="0"/>
                  <a:pt x="0" y="643"/>
                  <a:pt x="0" y="1433"/>
                </a:cubicBezTo>
                <a:cubicBezTo>
                  <a:pt x="0" y="2224"/>
                  <a:pt x="643" y="2867"/>
                  <a:pt x="1433" y="2867"/>
                </a:cubicBezTo>
                <a:cubicBezTo>
                  <a:pt x="2224" y="2867"/>
                  <a:pt x="2867" y="2224"/>
                  <a:pt x="2867" y="1433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433" y="2662"/>
                </a:moveTo>
                <a:cubicBezTo>
                  <a:pt x="756" y="2662"/>
                  <a:pt x="205" y="2111"/>
                  <a:pt x="205" y="1433"/>
                </a:cubicBezTo>
                <a:cubicBezTo>
                  <a:pt x="205" y="756"/>
                  <a:pt x="756" y="205"/>
                  <a:pt x="1433" y="205"/>
                </a:cubicBezTo>
                <a:cubicBezTo>
                  <a:pt x="2111" y="205"/>
                  <a:pt x="2662" y="756"/>
                  <a:pt x="2662" y="1433"/>
                </a:cubicBezTo>
                <a:cubicBezTo>
                  <a:pt x="2662" y="2111"/>
                  <a:pt x="2111" y="2662"/>
                  <a:pt x="1433" y="2662"/>
                </a:cubicBezTo>
                <a:close/>
                <a:moveTo>
                  <a:pt x="2336" y="2066"/>
                </a:moveTo>
                <a:cubicBezTo>
                  <a:pt x="523" y="2066"/>
                  <a:pt x="523" y="2066"/>
                  <a:pt x="523" y="2066"/>
                </a:cubicBezTo>
                <a:cubicBezTo>
                  <a:pt x="976" y="1432"/>
                  <a:pt x="976" y="1432"/>
                  <a:pt x="976" y="1432"/>
                </a:cubicBezTo>
                <a:cubicBezTo>
                  <a:pt x="1255" y="1810"/>
                  <a:pt x="1255" y="1810"/>
                  <a:pt x="1255" y="1810"/>
                </a:cubicBezTo>
                <a:cubicBezTo>
                  <a:pt x="1792" y="1069"/>
                  <a:pt x="1792" y="1069"/>
                  <a:pt x="1792" y="1069"/>
                </a:cubicBezTo>
                <a:lnTo>
                  <a:pt x="2336" y="2066"/>
                </a:lnTo>
                <a:close/>
                <a:moveTo>
                  <a:pt x="704" y="978"/>
                </a:moveTo>
                <a:cubicBezTo>
                  <a:pt x="704" y="878"/>
                  <a:pt x="786" y="797"/>
                  <a:pt x="886" y="797"/>
                </a:cubicBezTo>
                <a:cubicBezTo>
                  <a:pt x="986" y="797"/>
                  <a:pt x="1067" y="878"/>
                  <a:pt x="1067" y="978"/>
                </a:cubicBezTo>
                <a:cubicBezTo>
                  <a:pt x="1067" y="1079"/>
                  <a:pt x="986" y="1160"/>
                  <a:pt x="886" y="1160"/>
                </a:cubicBezTo>
                <a:cubicBezTo>
                  <a:pt x="786" y="1160"/>
                  <a:pt x="704" y="1079"/>
                  <a:pt x="704" y="978"/>
                </a:cubicBezTo>
                <a:close/>
                <a:moveTo>
                  <a:pt x="704" y="978"/>
                </a:moveTo>
                <a:cubicBezTo>
                  <a:pt x="704" y="978"/>
                  <a:pt x="704" y="978"/>
                  <a:pt x="704" y="97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方正兰亭黑简体" panose="02000000000000000000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594800" y="410400"/>
            <a:ext cx="9831600" cy="640800"/>
          </a:xfrm>
          <a:noFill/>
          <a:ln w="9525">
            <a:noFill/>
            <a:miter lim="800000"/>
          </a:ln>
        </p:spPr>
        <p:txBody>
          <a:bodyPr vert="horz" wrap="square" lIns="100800" tIns="50400" rIns="100800" bIns="50400" numCol="1" anchor="t" anchorCtr="0" compatLnSpc="1"/>
          <a:lstStyle>
            <a:lvl1pPr>
              <a:defRPr lang="zh-CN" altLang="en-US" b="1" kern="0" baseline="0" dirty="0"/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2162528" y="4653136"/>
            <a:ext cx="638734" cy="1729234"/>
            <a:chOff x="12162528" y="4653136"/>
            <a:chExt cx="638734" cy="1729234"/>
          </a:xfrm>
        </p:grpSpPr>
        <p:sp>
          <p:nvSpPr>
            <p:cNvPr id="3" name="矩形 2"/>
            <p:cNvSpPr/>
            <p:nvPr userDrawn="1"/>
          </p:nvSpPr>
          <p:spPr>
            <a:xfrm>
              <a:off x="12212029" y="4653136"/>
              <a:ext cx="539729" cy="28872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+mn-lt"/>
                <a:ea typeface="+mn-ea"/>
                <a:cs typeface="Huawei Sans" panose="020C0503030203020204" pitchFamily="34" charset="0"/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12212029" y="4941964"/>
              <a:ext cx="539729" cy="288000"/>
            </a:xfrm>
            <a:prstGeom prst="rect">
              <a:avLst/>
            </a:prstGeom>
            <a:solidFill>
              <a:srgbClr val="A6D2FF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+mn-lt"/>
                <a:ea typeface="+mn-ea"/>
                <a:cs typeface="Huawei Sans" panose="020C0503030203020204" pitchFamily="34" charset="0"/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12212029" y="5230066"/>
              <a:ext cx="539729" cy="288000"/>
            </a:xfrm>
            <a:prstGeom prst="rect">
              <a:avLst/>
            </a:prstGeom>
            <a:solidFill>
              <a:srgbClr val="D8D8D8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+mn-lt"/>
                <a:ea typeface="+mn-ea"/>
                <a:cs typeface="Huawei Sans" panose="020C0503030203020204" pitchFamily="34" charset="0"/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2212029" y="5518168"/>
              <a:ext cx="539729" cy="28800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+mn-lt"/>
                <a:ea typeface="+mn-ea"/>
                <a:cs typeface="Huawei Sans" panose="020C0503030203020204" pitchFamily="34" charset="0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2212029" y="5806270"/>
              <a:ext cx="539729" cy="288000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+mn-lt"/>
                <a:ea typeface="+mn-ea"/>
                <a:cs typeface="Huawei Sans" panose="020C0503030203020204" pitchFamily="34" charset="0"/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2212029" y="6094370"/>
              <a:ext cx="539729" cy="28800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+mn-lt"/>
                <a:ea typeface="+mn-ea"/>
                <a:cs typeface="Huawei Sans" panose="020C0503030203020204" pitchFamily="34" charset="0"/>
              </a:endParaRPr>
            </a:p>
          </p:txBody>
        </p:sp>
        <p:sp>
          <p:nvSpPr>
            <p:cNvPr id="9" name="文本框 8"/>
            <p:cNvSpPr txBox="1"/>
            <p:nvPr userDrawn="1"/>
          </p:nvSpPr>
          <p:spPr bwMode="auto">
            <a:xfrm>
              <a:off x="12162528" y="4683920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solidFill>
                    <a:schemeClr val="bg1"/>
                  </a:solidFill>
                  <a:latin typeface="+mn-lt"/>
                  <a:ea typeface="+mn-ea"/>
                </a:rPr>
                <a:t>表格表头</a:t>
              </a:r>
              <a:endParaRPr lang="zh-CN" altLang="en-US" sz="9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文本框 9"/>
            <p:cNvSpPr txBox="1"/>
            <p:nvPr userDrawn="1"/>
          </p:nvSpPr>
          <p:spPr bwMode="auto">
            <a:xfrm>
              <a:off x="12162528" y="4972385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+mn-lt"/>
                  <a:ea typeface="+mn-ea"/>
                </a:rPr>
                <a:t>表格边框</a:t>
              </a:r>
              <a:endParaRPr lang="zh-CN" altLang="en-US" sz="900" dirty="0">
                <a:latin typeface="+mn-lt"/>
                <a:ea typeface="+mn-ea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 bwMode="auto">
            <a:xfrm>
              <a:off x="12162528" y="5260487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+mn-lt"/>
                  <a:ea typeface="+mn-ea"/>
                </a:rPr>
                <a:t>导航灰底</a:t>
              </a:r>
              <a:endParaRPr lang="zh-CN" altLang="en-US" sz="900" dirty="0">
                <a:latin typeface="+mn-lt"/>
                <a:ea typeface="+mn-ea"/>
              </a:endParaRPr>
            </a:p>
          </p:txBody>
        </p:sp>
        <p:sp>
          <p:nvSpPr>
            <p:cNvPr id="12" name="文本框 11"/>
            <p:cNvSpPr txBox="1"/>
            <p:nvPr userDrawn="1"/>
          </p:nvSpPr>
          <p:spPr bwMode="auto">
            <a:xfrm>
              <a:off x="12220212" y="5548589"/>
              <a:ext cx="52336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solidFill>
                    <a:schemeClr val="bg1"/>
                  </a:solidFill>
                  <a:latin typeface="+mn-lt"/>
                  <a:ea typeface="+mn-ea"/>
                </a:rPr>
                <a:t>华为红</a:t>
              </a:r>
              <a:endParaRPr lang="zh-CN" altLang="en-US" sz="9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文本框 12"/>
            <p:cNvSpPr txBox="1"/>
            <p:nvPr userDrawn="1"/>
          </p:nvSpPr>
          <p:spPr bwMode="auto">
            <a:xfrm>
              <a:off x="12162528" y="5836691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+mn-lt"/>
                  <a:ea typeface="+mn-ea"/>
                </a:rPr>
                <a:t>文字底色</a:t>
              </a:r>
              <a:endParaRPr lang="zh-CN" altLang="en-US" sz="900" dirty="0">
                <a:latin typeface="+mn-lt"/>
                <a:ea typeface="+mn-ea"/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 bwMode="auto">
            <a:xfrm>
              <a:off x="12162528" y="6124791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+mn-lt"/>
                  <a:ea typeface="+mn-ea"/>
                </a:rPr>
                <a:t>文字边框</a:t>
              </a:r>
              <a:endParaRPr lang="zh-CN" altLang="en-US" sz="900" dirty="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9611" y="260649"/>
            <a:ext cx="10323183" cy="868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0128" tIns="40064" rIns="80128" bIns="40064" numCol="1" anchor="ctr" anchorCtr="0" compatLnSpc="1"/>
          <a:lstStyle/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  <p:sp>
        <p:nvSpPr>
          <p:cNvPr id="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8290" y="1248073"/>
            <a:ext cx="11307600" cy="468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0141" tIns="40071" rIns="80141" bIns="40071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2162528" y="4653136"/>
            <a:ext cx="638734" cy="1729234"/>
            <a:chOff x="12162528" y="4653136"/>
            <a:chExt cx="638734" cy="1729234"/>
          </a:xfrm>
        </p:grpSpPr>
        <p:sp>
          <p:nvSpPr>
            <p:cNvPr id="12" name="矩形 11"/>
            <p:cNvSpPr/>
            <p:nvPr userDrawn="1"/>
          </p:nvSpPr>
          <p:spPr>
            <a:xfrm>
              <a:off x="12212029" y="4653136"/>
              <a:ext cx="539729" cy="28872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2212029" y="4941964"/>
              <a:ext cx="539729" cy="288000"/>
            </a:xfrm>
            <a:prstGeom prst="rect">
              <a:avLst/>
            </a:prstGeom>
            <a:solidFill>
              <a:srgbClr val="A6D2FF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2212029" y="5230066"/>
              <a:ext cx="539729" cy="288000"/>
            </a:xfrm>
            <a:prstGeom prst="rect">
              <a:avLst/>
            </a:prstGeom>
            <a:solidFill>
              <a:srgbClr val="D8D8D8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2212029" y="5518168"/>
              <a:ext cx="539729" cy="28800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2212029" y="5806270"/>
              <a:ext cx="539729" cy="288000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2212029" y="6094370"/>
              <a:ext cx="539729" cy="28800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 anchor="ctr">
              <a:noAutofit/>
            </a:bodyPr>
            <a:lstStyle/>
            <a:p>
              <a:pPr marL="342900" indent="-342900" algn="ctr" fontAlgn="auto">
                <a:buFont typeface="+mj-lt"/>
                <a:buAutoNum type="arabicPeriod"/>
              </a:pP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 bwMode="auto">
            <a:xfrm>
              <a:off x="12162528" y="4683920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solidFill>
                    <a:schemeClr val="bg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表格表头</a:t>
              </a:r>
              <a:endParaRPr lang="zh-CN" altLang="en-US" sz="9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 bwMode="auto">
            <a:xfrm>
              <a:off x="12162528" y="4972385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表格边框</a:t>
              </a: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 bwMode="auto">
            <a:xfrm>
              <a:off x="12162528" y="5260487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导航灰底</a:t>
              </a: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 userDrawn="1"/>
          </p:nvSpPr>
          <p:spPr bwMode="auto">
            <a:xfrm>
              <a:off x="12220212" y="5548589"/>
              <a:ext cx="52336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solidFill>
                    <a:schemeClr val="bg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华为红</a:t>
              </a:r>
              <a:endParaRPr lang="zh-CN" altLang="en-US" sz="900" dirty="0">
                <a:solidFill>
                  <a:schemeClr val="bg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 userDrawn="1"/>
          </p:nvSpPr>
          <p:spPr bwMode="auto">
            <a:xfrm>
              <a:off x="12162528" y="5836691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文字底色</a:t>
              </a: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文本框 22"/>
            <p:cNvSpPr txBox="1"/>
            <p:nvPr userDrawn="1"/>
          </p:nvSpPr>
          <p:spPr bwMode="auto">
            <a:xfrm>
              <a:off x="12162528" y="6124791"/>
              <a:ext cx="638734" cy="22715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vert="horz" wrap="none" lIns="87768" tIns="43884" rIns="87768" bIns="43884" numCol="1" rtlCol="0" anchor="ctr" anchorCtr="0" compatLnSpc="1">
              <a:spAutoFit/>
            </a:bodyPr>
            <a:lstStyle/>
            <a:p>
              <a:pPr algn="ctr" fontAlgn="auto"/>
              <a:r>
                <a:rPr lang="zh-CN" altLang="en-US" sz="900" dirty="0"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文字边框</a:t>
              </a:r>
              <a:endParaRPr lang="zh-CN" altLang="en-US" sz="900" dirty="0"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29" y="6504031"/>
            <a:ext cx="1249200" cy="273343"/>
          </a:xfrm>
          <a:prstGeom prst="rect">
            <a:avLst/>
          </a:prstGeom>
        </p:spPr>
      </p:pic>
      <p:sp>
        <p:nvSpPr>
          <p:cNvPr id="25" name="Rectangle 69"/>
          <p:cNvSpPr>
            <a:spLocks noChangeArrowheads="1"/>
          </p:cNvSpPr>
          <p:nvPr userDrawn="1"/>
        </p:nvSpPr>
        <p:spPr bwMode="auto">
          <a:xfrm>
            <a:off x="119336" y="6500581"/>
            <a:ext cx="742054" cy="26555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370" eaLnBrk="0" fontAlgn="base" hangingPunct="0">
              <a:defRPr/>
            </a:pP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Page</a:t>
            </a:r>
            <a:r>
              <a:rPr lang="en-US" altLang="zh-CN" sz="12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fld id="{2F2CF7F5-F178-4429-B6CA-28062DF31937}" type="slidenum">
              <a:rPr lang="en-US" altLang="zh-CN" sz="1200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</a:fld>
            <a:endPara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6" name="Rectangle 54"/>
          <p:cNvSpPr>
            <a:spLocks noChangeArrowheads="1"/>
          </p:cNvSpPr>
          <p:nvPr userDrawn="1"/>
        </p:nvSpPr>
        <p:spPr bwMode="auto">
          <a:xfrm>
            <a:off x="947428" y="6500581"/>
            <a:ext cx="4948333" cy="26555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370" eaLnBrk="0" fontAlgn="base" hangingPunct="0">
              <a:defRPr/>
            </a:pP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Copyright © 2020 Huawei Technologies Co., Ltd. All rights reserved. </a:t>
            </a:r>
            <a:endParaRPr lang="en-US" altLang="zh-CN" sz="120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3765" rtl="0" eaLnBrk="1" fontAlgn="ctr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j-cs"/>
        </a:defRPr>
      </a:lvl1pPr>
    </p:titleStyle>
    <p:bodyStyle>
      <a:lvl1pPr marL="302260" indent="-302260" algn="l" defTabSz="913765" rtl="0" eaLnBrk="1" fontAlgn="ctr" latinLnBrk="0" hangingPunct="1">
        <a:lnSpc>
          <a:spcPct val="140000"/>
        </a:lnSpc>
        <a:spcBef>
          <a:spcPts val="790"/>
        </a:spcBef>
        <a:buSzPct val="50000"/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685" indent="-252095" algn="l" defTabSz="913765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35" indent="-201295" algn="l" defTabSz="913765" rtl="0" eaLnBrk="1" fontAlgn="ctr" latinLnBrk="0" hangingPunct="1">
        <a:lnSpc>
          <a:spcPct val="140000"/>
        </a:lnSpc>
        <a:spcBef>
          <a:spcPts val="650"/>
        </a:spcBef>
        <a:buClrTx/>
        <a:buSzPct val="50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540" indent="-198120" algn="l" defTabSz="913765" rtl="0" eaLnBrk="1" fontAlgn="ctr" latinLnBrk="0" hangingPunct="1">
        <a:lnSpc>
          <a:spcPct val="140000"/>
        </a:lnSpc>
        <a:spcBef>
          <a:spcPts val="575"/>
        </a:spcBef>
        <a:buFont typeface="Huawei Sans" panose="020C0503030203020204" pitchFamily="34" charset="0"/>
        <a:buChar char="−"/>
        <a:defRPr sz="16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765" indent="-201295" algn="l" defTabSz="913765" rtl="0" eaLnBrk="1" fontAlgn="ctr" latinLnBrk="0" hangingPunct="1">
        <a:lnSpc>
          <a:spcPct val="140000"/>
        </a:lnSpc>
        <a:spcBef>
          <a:spcPts val="575"/>
        </a:spcBef>
        <a:buFont typeface="Huawei Sans" panose="020C0503030203020204" pitchFamily="34" charset="0"/>
        <a:buChar char="~"/>
        <a:defRPr sz="14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8" Type="http://schemas.openxmlformats.org/officeDocument/2006/relationships/notesSlide" Target="../notesSlides/notesSlide22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6.emf"/><Relationship Id="rId15" Type="http://schemas.openxmlformats.org/officeDocument/2006/relationships/image" Target="../media/image4.emf"/><Relationship Id="rId14" Type="http://schemas.openxmlformats.org/officeDocument/2006/relationships/image" Target="../media/image45.emf"/><Relationship Id="rId13" Type="http://schemas.openxmlformats.org/officeDocument/2006/relationships/image" Target="../media/image6.emf"/><Relationship Id="rId12" Type="http://schemas.openxmlformats.org/officeDocument/2006/relationships/image" Target="../media/image44.emf"/><Relationship Id="rId11" Type="http://schemas.openxmlformats.org/officeDocument/2006/relationships/image" Target="../media/image43.emf"/><Relationship Id="rId10" Type="http://schemas.openxmlformats.org/officeDocument/2006/relationships/image" Target="../media/image42.emf"/><Relationship Id="rId1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wmf"/><Relationship Id="rId11" Type="http://schemas.openxmlformats.org/officeDocument/2006/relationships/image" Target="../media/image14.png"/><Relationship Id="rId10" Type="http://schemas.openxmlformats.org/officeDocument/2006/relationships/image" Target="../media/image13.jpeg"/><Relationship Id="rId1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CN" dirty="0"/>
              <a:t>Visão geral do sistema PON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Funções OLT</a:t>
            </a:r>
            <a:endParaRPr lang="zh-CN" altLang="en-US" dirty="0"/>
          </a:p>
        </p:txBody>
      </p:sp>
      <p:sp>
        <p:nvSpPr>
          <p:cNvPr id="4" name="TextBox 18"/>
          <p:cNvSpPr txBox="1"/>
          <p:nvPr/>
        </p:nvSpPr>
        <p:spPr>
          <a:xfrm>
            <a:off x="451876" y="1212629"/>
            <a:ext cx="1130617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1400" dirty="0"/>
              <a:t>A</a:t>
            </a:r>
            <a:r>
              <a:rPr lang="en-US" altLang="zh-CN" sz="1400" dirty="0"/>
              <a:t> OLT, </a:t>
            </a:r>
            <a:r>
              <a:rPr lang="pt-BR" altLang="en-US" sz="1400" dirty="0"/>
              <a:t>é </a:t>
            </a:r>
            <a:r>
              <a:rPr lang="en-US" altLang="zh-CN" sz="1400" dirty="0"/>
              <a:t>um terminal de linha óptica, fornece uma interface com um switch local no lado da rede e é conectado a um ou mais ODNs para se comunicar com uma ONU no lado do usuário.</a:t>
            </a:r>
            <a:endParaRPr lang="en-US" altLang="zh-CN" sz="14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As funções OLT típicas no sistema GPON incluem funções principais PON, funções de conexão cruzada e funções de serviço.</a:t>
            </a:r>
            <a:endParaRPr lang="en-US" altLang="zh-CN" sz="1400" dirty="0">
              <a:solidFill>
                <a:prstClr val="black"/>
              </a:solidFill>
            </a:endParaRPr>
          </a:p>
          <a:p>
            <a:pPr marL="742950" lvl="1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Huawei Sans" panose="020C0503030203020204" pitchFamily="34" charset="0"/>
              <a:buChar char="▫"/>
            </a:pPr>
            <a:r>
              <a:rPr lang="pt-BR" altLang="en-US" sz="1200" dirty="0"/>
              <a:t>A</a:t>
            </a:r>
            <a:r>
              <a:rPr lang="en-US" altLang="zh-CN" sz="1200" dirty="0"/>
              <a:t> ODN é um meio físico de comunicação entre a OLT e a ONU. O módulo de função de interface ODN modula e transmite sinais ópticos com um tipo de código, taxa e comprimento de onda específicos em um tipo específico de fibra óptica.</a:t>
            </a:r>
            <a:endParaRPr lang="en-US" altLang="zh-CN" sz="1200" dirty="0"/>
          </a:p>
          <a:p>
            <a:pPr marL="742950" lvl="1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Huawei Sans" panose="020C0503030203020204" pitchFamily="34" charset="0"/>
              <a:buChar char="▫"/>
            </a:pPr>
            <a:r>
              <a:rPr lang="en-US" altLang="zh-CN" sz="1200" dirty="0"/>
              <a:t>A função PON TC inclui enquadramento, controle de acesso à mídia, OAM, DBA, delimitação de PDU para conexão cruzada e gerenciamento de ONU.</a:t>
            </a:r>
            <a:endParaRPr lang="en-US" altLang="zh-CN" sz="1200" dirty="0"/>
          </a:p>
          <a:p>
            <a:pPr marL="742950" lvl="1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Huawei Sans" panose="020C0503030203020204" pitchFamily="34" charset="0"/>
              <a:buChar char="▫"/>
            </a:pPr>
            <a:r>
              <a:rPr lang="en-US" altLang="zh-CN" sz="1200" dirty="0"/>
              <a:t>O módulo de conexão cruzada fornece um canal de comunicação entre o módulo funcional central PON e o módulo de serviço.</a:t>
            </a:r>
            <a:endParaRPr lang="en-US" altLang="zh-CN" sz="1200" dirty="0"/>
          </a:p>
          <a:p>
            <a:pPr marL="742950" lvl="1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Huawei Sans" panose="020C0503030203020204" pitchFamily="34" charset="0"/>
              <a:buChar char="▫"/>
            </a:pPr>
            <a:r>
              <a:rPr lang="en-US" altLang="zh-CN" sz="1200" dirty="0"/>
              <a:t>O módulo de função de serviço fornece a conversão entre a interface de serviço e a interface do quadro PON TC.</a:t>
            </a:r>
            <a:endParaRPr lang="en-US" altLang="zh-CN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67616" y="4499769"/>
            <a:ext cx="1463970" cy="475236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</a:rPr>
              <a:t>Função de interface</a:t>
            </a:r>
            <a:r>
              <a:rPr lang="pt-BR" altLang="en-US" sz="1200" dirty="0">
                <a:solidFill>
                  <a:schemeClr val="tx1"/>
                </a:solidFill>
                <a:cs typeface="Huawei Sans" panose="020C050303020302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  <a:sym typeface="+mn-ea"/>
              </a:rPr>
              <a:t>ODN </a:t>
            </a:r>
            <a:endParaRPr lang="pt-BR" altLang="en-US" sz="1200" dirty="0">
              <a:solidFill>
                <a:schemeClr val="tx1"/>
              </a:solidFill>
              <a:cs typeface="Huawei Sans" panose="020C0503030203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67616" y="5743497"/>
            <a:ext cx="1463970" cy="475236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</a:rPr>
              <a:t>Função de interface</a:t>
            </a:r>
            <a:r>
              <a:rPr lang="pt-BR" altLang="en-US" sz="1200" dirty="0">
                <a:solidFill>
                  <a:schemeClr val="tx1"/>
                </a:solidFill>
                <a:cs typeface="Huawei Sans" panose="020C050303020302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  <a:sym typeface="+mn-ea"/>
              </a:rPr>
              <a:t>ODN </a:t>
            </a:r>
            <a:endParaRPr lang="pt-BR" altLang="en-US" sz="1200" dirty="0">
              <a:solidFill>
                <a:schemeClr val="tx1"/>
              </a:solidFill>
              <a:cs typeface="Huawei Sans" panose="020C0503030203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087165" y="5056173"/>
            <a:ext cx="0" cy="6218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圆角矩形 7"/>
          <p:cNvSpPr/>
          <p:nvPr/>
        </p:nvSpPr>
        <p:spPr>
          <a:xfrm>
            <a:off x="4347836" y="4499769"/>
            <a:ext cx="1439098" cy="475236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Função</a:t>
            </a:r>
            <a:endParaRPr lang="en-US" altLang="zh-CN" sz="1200" dirty="0">
              <a:solidFill>
                <a:schemeClr val="tx1"/>
              </a:solidFill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</a:rPr>
              <a:t>PONTC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47836" y="5743497"/>
            <a:ext cx="1439098" cy="475236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Função</a:t>
            </a:r>
            <a:endParaRPr lang="en-US" altLang="zh-CN" sz="1200" dirty="0">
              <a:solidFill>
                <a:schemeClr val="tx1"/>
              </a:solidFill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</a:rPr>
              <a:t>PONTC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75902" y="4499769"/>
            <a:ext cx="936104" cy="1718964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Função de conexão cruzada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379222" y="4499768"/>
            <a:ext cx="1439098" cy="475236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/>
                </a:solidFill>
              </a:rPr>
              <a:t>Adaptação de serviço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79222" y="5743497"/>
            <a:ext cx="1439098" cy="475236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cs typeface="Huawei Sans" panose="020C0503030203020204" pitchFamily="34" charset="0"/>
              </a:rPr>
              <a:t>Adaptação de serviço</a:t>
            </a:r>
            <a:endParaRPr lang="zh-CN" altLang="en-US" sz="1200" dirty="0">
              <a:solidFill>
                <a:schemeClr val="tx1"/>
              </a:solidFill>
              <a:cs typeface="Huawei Sans" panose="020C0503030203020204" pitchFamily="34" charset="0"/>
            </a:endParaRPr>
          </a:p>
        </p:txBody>
      </p:sp>
      <p:cxnSp>
        <p:nvCxnSpPr>
          <p:cNvPr id="13" name="直接连接符 12"/>
          <p:cNvCxnSpPr>
            <a:stCxn id="15" idx="0"/>
            <a:endCxn id="15" idx="2"/>
          </p:cNvCxnSpPr>
          <p:nvPr/>
        </p:nvCxnSpPr>
        <p:spPr bwMode="auto">
          <a:xfrm>
            <a:off x="6094030" y="4107012"/>
            <a:ext cx="0" cy="21605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组合 13"/>
          <p:cNvGrpSpPr/>
          <p:nvPr/>
        </p:nvGrpSpPr>
        <p:grpSpPr>
          <a:xfrm>
            <a:off x="2079584" y="4107012"/>
            <a:ext cx="8028892" cy="2160544"/>
            <a:chOff x="2135560" y="4005064"/>
            <a:chExt cx="8028892" cy="2700300"/>
          </a:xfrm>
        </p:grpSpPr>
        <p:sp>
          <p:nvSpPr>
            <p:cNvPr id="15" name="圆角矩形 75"/>
            <p:cNvSpPr/>
            <p:nvPr/>
          </p:nvSpPr>
          <p:spPr>
            <a:xfrm>
              <a:off x="2135560" y="4005064"/>
              <a:ext cx="8028892" cy="2700300"/>
            </a:xfrm>
            <a:prstGeom prst="roundRect">
              <a:avLst>
                <a:gd name="adj" fmla="val 874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ctr"/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Huawei Sans" panose="020C0503030203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>
              <a:off x="8184232" y="4005064"/>
              <a:ext cx="0" cy="2700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" name="直接连接符 16"/>
          <p:cNvCxnSpPr/>
          <p:nvPr/>
        </p:nvCxnSpPr>
        <p:spPr bwMode="auto">
          <a:xfrm>
            <a:off x="9098771" y="5056173"/>
            <a:ext cx="0" cy="6218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3348095" y="4139741"/>
            <a:ext cx="1891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Funções principais 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6055308" y="4159261"/>
            <a:ext cx="20810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Função de conexão cruzada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8329335" y="4128483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Funções de serviço</a:t>
            </a:r>
            <a:endParaRPr lang="zh-CN" altLang="en-US" sz="1400" dirty="0"/>
          </a:p>
        </p:txBody>
      </p:sp>
      <p:cxnSp>
        <p:nvCxnSpPr>
          <p:cNvPr id="21" name="直接箭头连接符 20"/>
          <p:cNvCxnSpPr>
            <a:stCxn id="5" idx="1"/>
          </p:cNvCxnSpPr>
          <p:nvPr/>
        </p:nvCxnSpPr>
        <p:spPr bwMode="auto">
          <a:xfrm flipH="1">
            <a:off x="1755548" y="4737387"/>
            <a:ext cx="61206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H="1" flipV="1">
            <a:off x="1727560" y="5981115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H="1" flipV="1">
            <a:off x="9821516" y="4737386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H="1" flipV="1">
            <a:off x="9821516" y="5979307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OLT da Huawei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95622" y="1342792"/>
            <a:ext cx="11453583" cy="5042263"/>
            <a:chOff x="310368" y="1342792"/>
            <a:chExt cx="11162494" cy="5556138"/>
          </a:xfrm>
        </p:grpSpPr>
        <p:sp>
          <p:nvSpPr>
            <p:cNvPr id="5" name="圆角矩形 75"/>
            <p:cNvSpPr/>
            <p:nvPr/>
          </p:nvSpPr>
          <p:spPr>
            <a:xfrm>
              <a:off x="325840" y="1342792"/>
              <a:ext cx="1368303" cy="1582056"/>
            </a:xfrm>
            <a:prstGeom prst="roundRect">
              <a:avLst>
                <a:gd name="adj" fmla="val 10604"/>
              </a:avLst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prstClr val="white"/>
                  </a:solidFill>
                  <a:cs typeface="Huawei Sans" panose="020C0503030203020204" pitchFamily="34" charset="0"/>
                </a:rPr>
                <a:t>OLT de grande capacidade</a:t>
              </a:r>
              <a:endParaRPr lang="zh-CN" altLang="en-US" sz="1600" b="1" dirty="0">
                <a:solidFill>
                  <a:prstClr val="white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6" name="圆角矩形 75"/>
            <p:cNvSpPr/>
            <p:nvPr/>
          </p:nvSpPr>
          <p:spPr>
            <a:xfrm>
              <a:off x="1703512" y="1348654"/>
              <a:ext cx="9722888" cy="1576290"/>
            </a:xfrm>
            <a:prstGeom prst="roundRect">
              <a:avLst>
                <a:gd name="adj" fmla="val 874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Huawei Sans" panose="020C0503030203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95620" y="1425203"/>
              <a:ext cx="1844156" cy="1435803"/>
            </a:xfrm>
            <a:prstGeom prst="rect">
              <a:avLst/>
            </a:prstGeom>
          </p:spPr>
        </p:pic>
        <p:sp>
          <p:nvSpPr>
            <p:cNvPr id="8" name="TextBox 18"/>
            <p:cNvSpPr txBox="1"/>
            <p:nvPr/>
          </p:nvSpPr>
          <p:spPr>
            <a:xfrm>
              <a:off x="5159896" y="1430907"/>
              <a:ext cx="6312966" cy="13848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OLT em formato de moldura de 21/19 polegadas, 300 mm de profundidade, 11 U de altura</a:t>
              </a:r>
              <a:endParaRPr lang="en-US" altLang="zh-CN" sz="1600" dirty="0"/>
            </a:p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2 slots para placas de controle do sistema e 17/15 slots para placas de serviço</a:t>
              </a:r>
              <a:endParaRPr lang="en-US" altLang="zh-CN" sz="1600" dirty="0"/>
            </a:p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Duas entradas de energia DC</a:t>
              </a:r>
              <a:endPara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12681" y="1625859"/>
              <a:ext cx="1410576" cy="915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cs typeface="Huawei Sans" panose="020C0503030203020204" pitchFamily="34" charset="0"/>
                </a:rPr>
                <a:t>Huawei MA/EA 5800-X17/X15</a:t>
              </a:r>
              <a:endParaRPr lang="zh-CN" altLang="en-US" sz="1600" dirty="0">
                <a:cs typeface="Huawei Sans" panose="020C0503030203020204" pitchFamily="34" charset="0"/>
              </a:endParaRPr>
            </a:p>
          </p:txBody>
        </p:sp>
        <p:sp>
          <p:nvSpPr>
            <p:cNvPr id="10" name="圆角矩形 75"/>
            <p:cNvSpPr/>
            <p:nvPr/>
          </p:nvSpPr>
          <p:spPr>
            <a:xfrm>
              <a:off x="310368" y="3068989"/>
              <a:ext cx="1403578" cy="1582056"/>
            </a:xfrm>
            <a:prstGeom prst="roundRect">
              <a:avLst>
                <a:gd name="adj" fmla="val 10604"/>
              </a:avLst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p:spPr>
          <p:txBody>
            <a:bodyPr wrap="square" rtlCol="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 dirty="0">
                  <a:solidFill>
                    <a:prstClr val="white"/>
                  </a:solidFill>
                  <a:cs typeface="Huawei Sans" panose="020C0503030203020204" pitchFamily="34" charset="0"/>
                </a:rPr>
                <a:t>OLT de média capacidade</a:t>
              </a:r>
              <a:endParaRPr lang="zh-CN" altLang="en-US" sz="1600" b="1" dirty="0">
                <a:solidFill>
                  <a:prstClr val="white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11" name="圆角矩形 75"/>
            <p:cNvSpPr/>
            <p:nvPr/>
          </p:nvSpPr>
          <p:spPr>
            <a:xfrm>
              <a:off x="1703512" y="3074822"/>
              <a:ext cx="9722888" cy="1576290"/>
            </a:xfrm>
            <a:prstGeom prst="roundRect">
              <a:avLst>
                <a:gd name="adj" fmla="val 874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12" name="TextBox 18"/>
            <p:cNvSpPr txBox="1"/>
            <p:nvPr/>
          </p:nvSpPr>
          <p:spPr>
            <a:xfrm>
              <a:off x="5159896" y="3292732"/>
              <a:ext cx="6312966" cy="11135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OLT em formato de moldura de 19 polegadas, 300 mm de profundidade, 6 U de altura</a:t>
              </a:r>
              <a:endParaRPr lang="en-US" altLang="zh-CN" sz="1600" dirty="0"/>
            </a:p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2 slots para placas de controle do sistema e 7 slots para placas de serviço</a:t>
              </a:r>
              <a:endParaRPr lang="en-US" altLang="zh-CN" sz="1600" dirty="0"/>
            </a:p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Duas entradas de energia DC</a:t>
              </a:r>
              <a:endPara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712681" y="3467409"/>
              <a:ext cx="1374446" cy="915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cs typeface="Huawei Sans" panose="020C0503030203020204" pitchFamily="34" charset="0"/>
                </a:rPr>
                <a:t>Huawei</a:t>
              </a:r>
              <a:endPara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cs typeface="Huawei Sans" panose="020C0503030203020204" pitchFamily="34" charset="0"/>
                </a:rPr>
                <a:t>MA/EA 5800-X7</a:t>
              </a:r>
              <a:endParaRPr lang="zh-CN" altLang="en-US" sz="1600" dirty="0">
                <a:cs typeface="Huawei Sans" panose="020C0503030203020204" pitchFamily="34" charset="0"/>
              </a:endParaRPr>
            </a:p>
          </p:txBody>
        </p:sp>
        <p:sp>
          <p:nvSpPr>
            <p:cNvPr id="14" name="圆角矩形 75"/>
            <p:cNvSpPr/>
            <p:nvPr/>
          </p:nvSpPr>
          <p:spPr>
            <a:xfrm>
              <a:off x="348119" y="4797286"/>
              <a:ext cx="1346024" cy="2095647"/>
            </a:xfrm>
            <a:prstGeom prst="roundRect">
              <a:avLst>
                <a:gd name="adj" fmla="val 10604"/>
              </a:avLst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p:spPr>
          <p:txBody>
            <a:bodyPr wrap="square" rtlCol="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 dirty="0">
                  <a:solidFill>
                    <a:prstClr val="white"/>
                  </a:solidFill>
                  <a:cs typeface="Huawei Sans" panose="020C0503030203020204" pitchFamily="34" charset="0"/>
                </a:rPr>
                <a:t>OLT de pequena capacidade</a:t>
              </a:r>
              <a:endParaRPr lang="zh-CN" altLang="en-US" sz="1600" b="1" dirty="0">
                <a:solidFill>
                  <a:prstClr val="white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15" name="圆角矩形 75"/>
            <p:cNvSpPr/>
            <p:nvPr/>
          </p:nvSpPr>
          <p:spPr>
            <a:xfrm>
              <a:off x="1694343" y="4803013"/>
              <a:ext cx="9722888" cy="2095916"/>
            </a:xfrm>
            <a:prstGeom prst="roundRect">
              <a:avLst>
                <a:gd name="adj" fmla="val 874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5150727" y="4799068"/>
              <a:ext cx="6312966" cy="20998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5800-X2: OLT em formato de moldura de 19 polegadas, 300 mm de profundidade, 2 U de altura; Dois slots para placas de controle do sistema e dois slots para placas de serviço; Duas entradas de energia DC ou uma entrada de energia AC</a:t>
              </a:r>
              <a:endParaRPr lang="en-US" altLang="zh-CN" sz="1600" dirty="0"/>
            </a:p>
            <a:p>
              <a:pPr marL="285750" indent="-285750" fontAlgn="auto">
                <a:spcBef>
                  <a:spcPts val="74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5801: OLT em formato de caixa de 19 polegadas, 222 mm de profundidade, 1 U de altura; Fornece portas PON de 4/8 portas. CA/CC (opcional)</a:t>
              </a:r>
              <a:endPara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14612" y="5381661"/>
              <a:ext cx="1408645" cy="915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prstClr val="black"/>
                  </a:solidFill>
                  <a:cs typeface="Huawei Sans" panose="020C0503030203020204" pitchFamily="34" charset="0"/>
                </a:rPr>
                <a:t>Huawei</a:t>
              </a:r>
              <a:endPara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  <a:p>
              <a:pPr algn="ctr"/>
              <a:r>
                <a:rPr lang="en-US" altLang="zh-CN" sz="1600" dirty="0">
                  <a:solidFill>
                    <a:prstClr val="black"/>
                  </a:solidFill>
                  <a:cs typeface="Huawei Sans" panose="020C0503030203020204" pitchFamily="34" charset="0"/>
                </a:rPr>
                <a:t>MA/EA5800-X2,EA5801</a:t>
              </a:r>
              <a:endParaRPr lang="zh-CN" altLang="en-US" sz="1600" dirty="0">
                <a:cs typeface="Huawei Sans" panose="020C0503030203020204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3123257" y="3454123"/>
              <a:ext cx="1788882" cy="94225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3118232" y="5423146"/>
              <a:ext cx="1798933" cy="38511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6900" y="6077391"/>
              <a:ext cx="1801596" cy="209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600" dirty="0" err="1"/>
              <a:t>subrack </a:t>
            </a:r>
            <a:r>
              <a:rPr lang="en-US" altLang="zh-CN" sz="1600" dirty="0"/>
              <a:t>de serviço MA5800/EA5800-X17 fornece 22 slots, incluindo 2 slots para placa de controle, 2 slots para placa de alimentação, 1 slot para placa de interface universal e 17 slots para placa de serviço.</a:t>
            </a:r>
            <a:endParaRPr lang="en-US" altLang="zh-CN" sz="1600" dirty="0"/>
          </a:p>
          <a:p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MA5800/EA5800-X17 Service </a:t>
            </a:r>
            <a:r>
              <a:rPr lang="en-US" altLang="zh-CN" dirty="0" err="1"/>
              <a:t>Subrack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4904" y="3898998"/>
            <a:ext cx="18240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5800-X17</a:t>
            </a:r>
            <a:endParaRPr lang="zh-CN" altLang="en-US" sz="1600" dirty="0">
              <a:solidFill>
                <a:srgbClr val="FF0000"/>
              </a:solidFill>
              <a:latin typeface="Huawei Sans" panose="020C0503030203020204" pitchFamily="34" charset="0"/>
              <a:cs typeface="Huawei Sans" panose="020C0503030203020204" pitchFamily="34" charset="0"/>
            </a:endParaRPr>
          </a:p>
        </p:txBody>
      </p:sp>
      <p:graphicFrame>
        <p:nvGraphicFramePr>
          <p:cNvPr id="10" name="Table 4"/>
          <p:cNvGraphicFramePr>
            <a:graphicFrameLocks noGrp="1"/>
          </p:cNvGraphicFramePr>
          <p:nvPr/>
        </p:nvGraphicFramePr>
        <p:xfrm>
          <a:off x="2054775" y="2122483"/>
          <a:ext cx="7764140" cy="388705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4170"/>
                <a:gridCol w="409086"/>
                <a:gridCol w="409086"/>
                <a:gridCol w="435475"/>
                <a:gridCol w="329908"/>
                <a:gridCol w="343103"/>
                <a:gridCol w="382694"/>
                <a:gridCol w="382694"/>
                <a:gridCol w="395887"/>
                <a:gridCol w="369496"/>
                <a:gridCol w="369496"/>
                <a:gridCol w="369496"/>
                <a:gridCol w="382694"/>
                <a:gridCol w="395887"/>
                <a:gridCol w="369496"/>
                <a:gridCol w="369496"/>
                <a:gridCol w="369496"/>
                <a:gridCol w="369496"/>
                <a:gridCol w="409086"/>
                <a:gridCol w="387898"/>
              </a:tblGrid>
              <a:tr h="348011">
                <a:tc gridSpan="20"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Fan Tray</a:t>
                      </a:r>
                      <a:endParaRPr lang="en-US" sz="14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822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20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2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3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4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5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6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7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8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9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10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11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12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13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14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15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16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17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18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19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12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21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44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0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2" name="矩形 14"/>
          <p:cNvSpPr/>
          <p:nvPr/>
        </p:nvSpPr>
        <p:spPr>
          <a:xfrm rot="16200000">
            <a:off x="5451542" y="512615"/>
            <a:ext cx="1934930" cy="75982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Control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Control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400" dirty="0"/>
              <a:t>Service board</a:t>
            </a:r>
            <a:endParaRPr lang="en-US" altLang="zh-CN" sz="14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endParaRPr lang="en-US" altLang="zh-CN" sz="1400" dirty="0"/>
          </a:p>
        </p:txBody>
      </p:sp>
      <p:sp>
        <p:nvSpPr>
          <p:cNvPr id="16" name="文本框 12"/>
          <p:cNvSpPr txBox="1"/>
          <p:nvPr/>
        </p:nvSpPr>
        <p:spPr>
          <a:xfrm rot="16200000">
            <a:off x="1778570" y="2640946"/>
            <a:ext cx="1066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Power </a:t>
            </a:r>
            <a:endParaRPr lang="en-US" altLang="zh-CN" sz="1400" dirty="0"/>
          </a:p>
          <a:p>
            <a:r>
              <a:rPr lang="en-US" altLang="zh-CN" sz="1400" dirty="0"/>
              <a:t>Board</a:t>
            </a:r>
            <a:endParaRPr lang="zh-CN" altLang="en-US" sz="1400" dirty="0"/>
          </a:p>
        </p:txBody>
      </p:sp>
      <p:sp>
        <p:nvSpPr>
          <p:cNvPr id="17" name="文本框 12"/>
          <p:cNvSpPr txBox="1"/>
          <p:nvPr/>
        </p:nvSpPr>
        <p:spPr>
          <a:xfrm rot="16200000">
            <a:off x="1917929" y="3653559"/>
            <a:ext cx="79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Power </a:t>
            </a:r>
            <a:endParaRPr lang="en-US" altLang="zh-CN" sz="1400" dirty="0"/>
          </a:p>
          <a:p>
            <a:r>
              <a:rPr lang="en-US" altLang="zh-CN" sz="1400" dirty="0"/>
              <a:t>Board</a:t>
            </a:r>
            <a:endParaRPr lang="zh-CN" altLang="en-US" sz="1400" dirty="0"/>
          </a:p>
        </p:txBody>
      </p:sp>
      <p:sp>
        <p:nvSpPr>
          <p:cNvPr id="18" name="文本框 13"/>
          <p:cNvSpPr txBox="1"/>
          <p:nvPr/>
        </p:nvSpPr>
        <p:spPr>
          <a:xfrm rot="16200000">
            <a:off x="1590789" y="5021732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Universal </a:t>
            </a:r>
            <a:endParaRPr lang="en-US" altLang="zh-CN" sz="1400" dirty="0"/>
          </a:p>
          <a:p>
            <a:r>
              <a:rPr lang="en-US" altLang="zh-CN" sz="1400" dirty="0"/>
              <a:t>Interface Board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600" dirty="0" err="1"/>
              <a:t>subrack </a:t>
            </a:r>
            <a:r>
              <a:rPr lang="en-US" altLang="zh-CN" sz="1600" dirty="0"/>
              <a:t>de serviço MA5800/EA5800-X15 fornece 20 slots, incluindo 2 slots para placa de controle, 2 slots para placa de alimentação, 1 slot para placa de interface universal e 15 slots para placa de serviço.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MA5800/EA5800-X15 Service </a:t>
            </a:r>
            <a:r>
              <a:rPr lang="en-US" altLang="zh-CN" dirty="0" err="1"/>
              <a:t>Subrack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15483" y="3714404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5800-X15</a:t>
            </a:r>
            <a:endParaRPr lang="zh-CN" altLang="en-US" sz="1600" dirty="0">
              <a:solidFill>
                <a:srgbClr val="FF0000"/>
              </a:solidFill>
              <a:latin typeface="Huawei Sans" panose="020C0503030203020204" pitchFamily="34" charset="0"/>
              <a:cs typeface="Huawei Sans" panose="020C0503030203020204" pitchFamily="34" charset="0"/>
            </a:endParaRPr>
          </a:p>
        </p:txBody>
      </p:sp>
      <p:graphicFrame>
        <p:nvGraphicFramePr>
          <p:cNvPr id="10" name="Table 4"/>
          <p:cNvGraphicFramePr>
            <a:graphicFrameLocks noGrp="1"/>
          </p:cNvGraphicFramePr>
          <p:nvPr/>
        </p:nvGraphicFramePr>
        <p:xfrm>
          <a:off x="2577994" y="2200428"/>
          <a:ext cx="6457151" cy="352545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76532"/>
                <a:gridCol w="379142"/>
                <a:gridCol w="379140"/>
                <a:gridCol w="403597"/>
                <a:gridCol w="305758"/>
                <a:gridCol w="317988"/>
                <a:gridCol w="354679"/>
                <a:gridCol w="354679"/>
                <a:gridCol w="366910"/>
                <a:gridCol w="342449"/>
                <a:gridCol w="342447"/>
                <a:gridCol w="342449"/>
                <a:gridCol w="354679"/>
                <a:gridCol w="366910"/>
                <a:gridCol w="342449"/>
                <a:gridCol w="342447"/>
                <a:gridCol w="342449"/>
                <a:gridCol w="342447"/>
              </a:tblGrid>
              <a:tr h="292018">
                <a:tc gridSpan="18"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Fan Tray</a:t>
                      </a:r>
                      <a:endParaRPr lang="en-US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0951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18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2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3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4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5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6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7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8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9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10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11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12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13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14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15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16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17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422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19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2959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0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3089" marR="83089" marT="41544" marB="41544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1" name="矩形 4"/>
          <p:cNvSpPr/>
          <p:nvPr/>
        </p:nvSpPr>
        <p:spPr>
          <a:xfrm rot="16200000">
            <a:off x="5436711" y="892868"/>
            <a:ext cx="1598695" cy="62137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Control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Control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r>
              <a:rPr lang="en-US" altLang="zh-CN" sz="1200" dirty="0"/>
              <a:t>Service board</a:t>
            </a:r>
            <a:endParaRPr lang="en-US" altLang="zh-CN" sz="1200" dirty="0"/>
          </a:p>
          <a:p>
            <a:pPr algn="ctr" fontAlgn="ctr">
              <a:lnSpc>
                <a:spcPct val="112000"/>
              </a:lnSpc>
              <a:spcAft>
                <a:spcPts val="1100"/>
              </a:spcAft>
            </a:pPr>
            <a:endParaRPr lang="en-US" altLang="zh-CN" sz="1200" dirty="0"/>
          </a:p>
        </p:txBody>
      </p:sp>
      <p:sp>
        <p:nvSpPr>
          <p:cNvPr id="12" name="文本框 12"/>
          <p:cNvSpPr txBox="1"/>
          <p:nvPr/>
        </p:nvSpPr>
        <p:spPr>
          <a:xfrm rot="16200000">
            <a:off x="2299167" y="3640339"/>
            <a:ext cx="1043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Power </a:t>
            </a:r>
            <a:endParaRPr lang="en-US" altLang="zh-CN" sz="1200" dirty="0"/>
          </a:p>
          <a:p>
            <a:r>
              <a:rPr lang="en-US" altLang="zh-CN" sz="1200" dirty="0"/>
              <a:t>Board</a:t>
            </a:r>
            <a:endParaRPr lang="zh-CN" altLang="en-US" sz="1200" dirty="0"/>
          </a:p>
        </p:txBody>
      </p:sp>
      <p:sp>
        <p:nvSpPr>
          <p:cNvPr id="13" name="文本框 6"/>
          <p:cNvSpPr txBox="1"/>
          <p:nvPr/>
        </p:nvSpPr>
        <p:spPr>
          <a:xfrm rot="16200000">
            <a:off x="2033562" y="4922143"/>
            <a:ext cx="164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Universal </a:t>
            </a:r>
            <a:endParaRPr lang="en-US" altLang="zh-CN" sz="1200" dirty="0"/>
          </a:p>
          <a:p>
            <a:pPr algn="ctr"/>
            <a:r>
              <a:rPr lang="en-US" altLang="zh-CN" sz="1200" dirty="0"/>
              <a:t>Interface Board</a:t>
            </a:r>
            <a:endParaRPr lang="zh-CN" altLang="en-US" sz="1200" dirty="0"/>
          </a:p>
        </p:txBody>
      </p:sp>
      <p:sp>
        <p:nvSpPr>
          <p:cNvPr id="14" name="文本框 12"/>
          <p:cNvSpPr txBox="1"/>
          <p:nvPr/>
        </p:nvSpPr>
        <p:spPr>
          <a:xfrm rot="16200000">
            <a:off x="2299739" y="2829811"/>
            <a:ext cx="1043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Power </a:t>
            </a:r>
            <a:endParaRPr lang="en-US" altLang="zh-CN" sz="1200" dirty="0"/>
          </a:p>
          <a:p>
            <a:r>
              <a:rPr lang="en-US" altLang="zh-CN" sz="1200" dirty="0"/>
              <a:t>Board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600" dirty="0" err="1"/>
              <a:t>subrack </a:t>
            </a:r>
            <a:r>
              <a:rPr lang="en-US" altLang="zh-CN" sz="1600" dirty="0"/>
              <a:t>de serviço MA5800/EA5800-X7 fornece 12 slots, incluindo 2 slots para placa de controle, 2 slots para placa de alimentação, 1 slot para placa de interface universal (GPIO) e 7 slots para placa de serviço.</a:t>
            </a:r>
            <a:endParaRPr lang="en-US" altLang="zh-CN" sz="1600" dirty="0"/>
          </a:p>
          <a:p>
            <a:r>
              <a:rPr lang="en-US" altLang="zh-CN" sz="1600" dirty="0" err="1"/>
              <a:t>subrack </a:t>
            </a:r>
            <a:r>
              <a:rPr lang="en-US" altLang="zh-CN" sz="1600" dirty="0"/>
              <a:t>de serviço MA5800/EA5800-X2 fornece 5 slots, incluindo 2 slots para placa de controle, 1 slot para placa de alimentação e 2 slots para placa de serviço.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MA5800/EA5800-X7&amp;X2 Service </a:t>
            </a:r>
            <a:r>
              <a:rPr lang="en-US" altLang="zh-CN" dirty="0" err="1"/>
              <a:t>Subrack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77932" y="2978481"/>
          <a:ext cx="5216038" cy="28217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42631"/>
                <a:gridCol w="1460491"/>
                <a:gridCol w="1764575"/>
                <a:gridCol w="348341"/>
              </a:tblGrid>
              <a:tr h="170317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0  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Universal    interface board 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10   Power Board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11  Power</a:t>
                      </a:r>
                      <a:r>
                        <a:rPr lang="en-US" altLang="zh-CN" sz="1200" b="0" baseline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 </a:t>
                      </a:r>
                      <a:r>
                        <a:rPr lang="en-US" altLang="zh-CN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Board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/>
                </a:tc>
                <a:tc rowSpan="10">
                  <a:txBody>
                    <a:bodyPr/>
                    <a:lstStyle/>
                    <a:p>
                      <a:endParaRPr lang="en-US" altLang="zh-CN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endParaRPr lang="en-US" altLang="zh-CN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endParaRPr lang="en-US" altLang="zh-CN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  <a:p>
                      <a:pPr algn="ctr"/>
                      <a:endParaRPr lang="en-US" altLang="zh-CN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>
                    <a:solidFill>
                      <a:schemeClr val="bg1"/>
                    </a:solidFill>
                  </a:tcPr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2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3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4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5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6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7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r>
                        <a:rPr lang="en-US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8                                            Control</a:t>
                      </a:r>
                      <a:r>
                        <a:rPr lang="en-US" sz="1200" baseline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 Board</a:t>
                      </a:r>
                      <a:endParaRPr lang="en-US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170317">
                <a:tc gridSpan="3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9                                           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Control board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92727" y="3756573"/>
          <a:ext cx="4865324" cy="11003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32185"/>
                <a:gridCol w="1362291"/>
                <a:gridCol w="1459597"/>
                <a:gridCol w="511251"/>
              </a:tblGrid>
              <a:tr h="366775">
                <a:tc>
                  <a:txBody>
                    <a:bodyPr/>
                    <a:lstStyle/>
                    <a:p>
                      <a:pPr marL="0" algn="l" defTabSz="913765" rtl="0" eaLnBrk="1" fontAlgn="ctr" latinLnBrk="0" hangingPunct="1"/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3      </a:t>
                      </a: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Control Board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4   Control Board</a:t>
                      </a:r>
                      <a:endParaRPr lang="en-US" altLang="zh-CN" sz="1200" b="0" kern="1200" dirty="0">
                        <a:solidFill>
                          <a:schemeClr val="dk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0      Power Board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/>
                </a:tc>
                <a:tc rowSpan="3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chemeClr val="bg1"/>
                    </a:solidFill>
                  </a:tcPr>
                </a:tc>
              </a:tr>
              <a:tr h="366775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1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  <a:tr h="366775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2                                            </a:t>
                      </a:r>
                      <a:r>
                        <a:rPr lang="en-US" altLang="zh-CN" sz="120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>
                    <a:solidFill>
                      <a:srgbClr val="E7E7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6" name="矩形 8"/>
          <p:cNvSpPr/>
          <p:nvPr/>
        </p:nvSpPr>
        <p:spPr>
          <a:xfrm>
            <a:off x="3101990" y="5843871"/>
            <a:ext cx="1237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5800-X7</a:t>
            </a:r>
            <a:endParaRPr lang="zh-CN" altLang="en-US" sz="1600" dirty="0">
              <a:solidFill>
                <a:srgbClr val="FF0000"/>
              </a:solidFill>
              <a:latin typeface="Huawei Sans" panose="020C0503030203020204" pitchFamily="34" charset="0"/>
              <a:cs typeface="Huawei Sans" panose="020C0503030203020204" pitchFamily="34" charset="0"/>
            </a:endParaRPr>
          </a:p>
        </p:txBody>
      </p:sp>
      <p:sp>
        <p:nvSpPr>
          <p:cNvPr id="10" name="矩形 11"/>
          <p:cNvSpPr/>
          <p:nvPr/>
        </p:nvSpPr>
        <p:spPr>
          <a:xfrm>
            <a:off x="9078927" y="5048151"/>
            <a:ext cx="12308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5800-X2</a:t>
            </a:r>
            <a:endParaRPr lang="zh-CN" altLang="en-US" sz="1600" dirty="0">
              <a:solidFill>
                <a:srgbClr val="FF0000"/>
              </a:solidFill>
              <a:latin typeface="Huawei Sans" panose="020C0503030203020204" pitchFamily="34" charset="0"/>
              <a:cs typeface="Huawei Sans" panose="020C0503030203020204" pitchFamily="34" charset="0"/>
            </a:endParaRPr>
          </a:p>
        </p:txBody>
      </p:sp>
      <p:sp>
        <p:nvSpPr>
          <p:cNvPr id="11" name="文本框 1"/>
          <p:cNvSpPr txBox="1"/>
          <p:nvPr/>
        </p:nvSpPr>
        <p:spPr>
          <a:xfrm rot="16200000">
            <a:off x="5598167" y="4267793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Fan Board</a:t>
            </a:r>
            <a:endParaRPr lang="zh-CN" altLang="en-US" sz="1200" dirty="0"/>
          </a:p>
        </p:txBody>
      </p:sp>
      <p:sp>
        <p:nvSpPr>
          <p:cNvPr id="13" name="文本框 1"/>
          <p:cNvSpPr txBox="1"/>
          <p:nvPr/>
        </p:nvSpPr>
        <p:spPr>
          <a:xfrm rot="16200000">
            <a:off x="11083518" y="4168235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Fan Board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Exemplo de placa MA/EA5800-X17/X15/X7/X2</a:t>
            </a:r>
            <a:endParaRPr lang="zh-CN" altLang="en-US" dirty="0"/>
          </a:p>
        </p:txBody>
      </p:sp>
      <p:graphicFrame>
        <p:nvGraphicFramePr>
          <p:cNvPr id="4" name="内容占位符 5"/>
          <p:cNvGraphicFramePr/>
          <p:nvPr/>
        </p:nvGraphicFramePr>
        <p:xfrm>
          <a:off x="1045029" y="1730828"/>
          <a:ext cx="10112827" cy="3963840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511982"/>
                <a:gridCol w="2175044"/>
                <a:gridCol w="5425801"/>
              </a:tblGrid>
              <a:tr h="29807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</a:rPr>
                        <a:t>Tipo de placa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>
                    <a:solidFill>
                      <a:srgbClr val="00B0F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</a:rPr>
                        <a:t>Nome do Conselho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>
                    <a:solidFill>
                      <a:srgbClr val="00B0F0"/>
                    </a:solidFill>
                  </a:tcPr>
                </a:tc>
              </a:tr>
              <a:tr h="3052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Placa </a:t>
                      </a:r>
                      <a:r>
                        <a:rPr lang="en-US" altLang="zh-CN" sz="1600" dirty="0"/>
                        <a:t>de Controle (SCU)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MPLB, MPLA(E), </a:t>
                      </a:r>
                      <a:r>
                        <a:rPr lang="en-US" altLang="zh-CN" sz="1600" kern="1200" dirty="0">
                          <a:effectLst/>
                        </a:rPr>
                        <a:t>MPSA </a:t>
                      </a:r>
                      <a:r>
                        <a:rPr lang="en-US" altLang="zh-CN" sz="1600" kern="1200" baseline="0" dirty="0">
                          <a:effectLst/>
                        </a:rPr>
                        <a:t>apenas para X2</a:t>
                      </a:r>
                      <a:endParaRPr lang="en-US" altLang="zh-CN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0493" marR="140493" anchor="ctr"/>
                </a:tc>
              </a:tr>
              <a:tr h="915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effectLst/>
                        </a:rPr>
                        <a:t>Placa de interface upstream </a:t>
                      </a:r>
                      <a:r>
                        <a:rPr lang="en-US" altLang="zh-CN" sz="1600" dirty="0"/>
                        <a:t>(GIU)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Portas GE/10GE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NXED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</a:tr>
              <a:tr h="3052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Placa de interface universal (GPIO)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CIUA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</a:tr>
              <a:tr h="3052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Placa de energia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PILA, </a:t>
                      </a:r>
                      <a:r>
                        <a:rPr lang="en-US" altLang="zh-CN" sz="1600" baseline="0" dirty="0"/>
                        <a:t>PISA apenas para X2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</a:tr>
              <a:tr h="320069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Quadro de serviço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GPON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GPHF(E), GPSF</a:t>
                      </a:r>
                      <a:endParaRPr lang="en-US" altLang="zh-CN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0493" marR="140493" anchor="ctr"/>
                </a:tc>
              </a:tr>
              <a:tr h="305280">
                <a:tc vMerge="1">
                  <a:tcPr marL="140493" marR="1404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10GGPON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effectLst/>
                        </a:rPr>
                        <a:t>XSHF(E), XSHD</a:t>
                      </a:r>
                      <a:endParaRPr lang="en-US" altLang="zh-CN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0493" marR="140493" anchor="ctr"/>
                </a:tc>
              </a:tr>
              <a:tr h="305280">
                <a:tc vMerge="1">
                  <a:tcPr marL="140493" marR="1404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TDM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EDSH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</a:tr>
              <a:tr h="305280">
                <a:tc vMerge="1">
                  <a:tcPr marL="140493" marR="1404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P2P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OGHK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</a:tr>
              <a:tr h="305280">
                <a:tc vMerge="1">
                  <a:tcPr marL="140493" marR="1404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Ethernet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OXHD</a:t>
                      </a:r>
                      <a:endParaRPr lang="zh-CN" altLang="en-US" sz="16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140493" marR="140493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Conselho de Controle – MPLA(E)/MPLB</a:t>
            </a:r>
            <a:endParaRPr lang="zh-CN" altLang="en-US" dirty="0"/>
          </a:p>
        </p:txBody>
      </p:sp>
      <p:grpSp>
        <p:nvGrpSpPr>
          <p:cNvPr id="4" name="Group 22"/>
          <p:cNvGrpSpPr/>
          <p:nvPr/>
        </p:nvGrpSpPr>
        <p:grpSpPr>
          <a:xfrm>
            <a:off x="819299" y="1237701"/>
            <a:ext cx="1548172" cy="4704370"/>
            <a:chOff x="7189076" y="1066291"/>
            <a:chExt cx="1347352" cy="5108899"/>
          </a:xfrm>
        </p:grpSpPr>
        <p:sp>
          <p:nvSpPr>
            <p:cNvPr id="5" name="TextBox 23"/>
            <p:cNvSpPr txBox="1"/>
            <p:nvPr/>
          </p:nvSpPr>
          <p:spPr>
            <a:xfrm>
              <a:off x="7864916" y="5840947"/>
              <a:ext cx="671512" cy="334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</a:rPr>
                <a:t>MPLB</a:t>
              </a:r>
              <a:endParaRPr lang="zh-CN" altLang="en-US" sz="1400" b="1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pic>
          <p:nvPicPr>
            <p:cNvPr id="6" name="Picture 24" descr="Picture1.png"/>
            <p:cNvPicPr>
              <a:picLocks noChangeAspect="1"/>
            </p:cNvPicPr>
            <p:nvPr/>
          </p:nvPicPr>
          <p:blipFill>
            <a:blip r:embed="rId1" cstate="print"/>
            <a:srcRect l="33926" r="47903"/>
            <a:stretch>
              <a:fillRect/>
            </a:stretch>
          </p:blipFill>
          <p:spPr>
            <a:xfrm flipH="1">
              <a:off x="7882765" y="1066291"/>
              <a:ext cx="566073" cy="4735420"/>
            </a:xfrm>
            <a:prstGeom prst="rect">
              <a:avLst/>
            </a:prstGeom>
          </p:spPr>
        </p:pic>
        <p:pic>
          <p:nvPicPr>
            <p:cNvPr id="7" name="Picture 25" descr="Picture1.png"/>
            <p:cNvPicPr>
              <a:picLocks noChangeAspect="1"/>
            </p:cNvPicPr>
            <p:nvPr/>
          </p:nvPicPr>
          <p:blipFill>
            <a:blip r:embed="rId2" cstate="print"/>
            <a:srcRect l="37586" r="45486"/>
            <a:stretch>
              <a:fillRect/>
            </a:stretch>
          </p:blipFill>
          <p:spPr>
            <a:xfrm>
              <a:off x="7261928" y="1198178"/>
              <a:ext cx="471335" cy="4635063"/>
            </a:xfrm>
            <a:prstGeom prst="rect">
              <a:avLst/>
            </a:prstGeom>
          </p:spPr>
        </p:pic>
        <p:sp>
          <p:nvSpPr>
            <p:cNvPr id="8" name="TextBox 26"/>
            <p:cNvSpPr txBox="1"/>
            <p:nvPr/>
          </p:nvSpPr>
          <p:spPr>
            <a:xfrm>
              <a:off x="7189076" y="5835687"/>
              <a:ext cx="711452" cy="334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</a:rPr>
                <a:t>MPLA</a:t>
              </a:r>
              <a:endParaRPr lang="zh-CN" altLang="en-US" sz="1400" b="1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</p:grpSp>
      <p:graphicFrame>
        <p:nvGraphicFramePr>
          <p:cNvPr id="9" name="Group 169"/>
          <p:cNvGraphicFramePr/>
          <p:nvPr/>
        </p:nvGraphicFramePr>
        <p:xfrm>
          <a:off x="2438612" y="1237701"/>
          <a:ext cx="9047295" cy="3438865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236409"/>
                <a:gridCol w="3375036"/>
                <a:gridCol w="3435850"/>
              </a:tblGrid>
              <a:tr h="366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Interface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9913" marR="99913" marT="49957" marB="49957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9913" marR="99913" marT="49957" marB="49957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Descrição da conexão</a:t>
                      </a:r>
                      <a:endParaRPr kumimoji="0" lang="en-US" altLang="zh-CN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>
                    <a:solidFill>
                      <a:srgbClr val="00B0F0"/>
                    </a:solidFill>
                  </a:tcPr>
                </a:tc>
              </a:tr>
              <a:tr h="559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VIGARISTA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(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Porta serial RS-232 </a:t>
                      </a:r>
                      <a:r>
                        <a:rPr kumimoji="0" lang="en-US" altLang="en-US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Manutenção local e remota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Use o cabo de monitoramento ambiental para conectar a porta à porta serial do dispositivo monitorado.</a:t>
                      </a:r>
                      <a:endParaRPr lang="zh-CN" altLang="en-US" sz="1200" dirty="0"/>
                    </a:p>
                  </a:txBody>
                  <a:tcPr marL="99913" marR="99913" marT="49957" marB="49957" anchor="ctr" horzOverflow="overflow"/>
                </a:tc>
              </a:tr>
              <a:tr h="5476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ETH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( porta de rede de manutenção 10/100M Base-T )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Manutenção local e remota</a:t>
                      </a:r>
                      <a:endParaRPr lang="zh-CN" altLang="en-US" sz="1100" dirty="0"/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Use um cabo de rede para conectar à porta de rede do terminal de manutenção.</a:t>
                      </a:r>
                      <a:endParaRPr lang="zh-CN" altLang="en-US" sz="1200" dirty="0"/>
                    </a:p>
                  </a:txBody>
                  <a:tcPr marL="99913" marR="99913" marT="49957" marB="49957" anchor="ctr" horzOverflow="overflow"/>
                </a:tc>
              </a:tr>
              <a:tr h="607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ESC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(Porta serial de monitoramento RS-485)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kern="1200" dirty="0">
                          <a:effectLst/>
                        </a:rPr>
                        <a:t>Fornece canais de monitoramento ambiental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Use o cabo de monitoramento ambiental para conectar a porta à porta serial do dispositivo monitorado.</a:t>
                      </a:r>
                      <a:endParaRPr lang="zh-CN" altLang="en-US" sz="1200" dirty="0"/>
                    </a:p>
                  </a:txBody>
                  <a:tcPr marL="99913" marR="99913" marT="49957" marB="49957" anchor="ctr" horzOverflow="overflow"/>
                </a:tc>
              </a:tr>
              <a:tr h="4783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Porta óptica GE/10GE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Usado para acesso do usuário ou como interface upstream.</a:t>
                      </a:r>
                      <a:endParaRPr lang="zh-CN" altLang="en-US" sz="1100" dirty="0"/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Use a fibra óptica para conectar o dispositivo peer.</a:t>
                      </a:r>
                      <a:endParaRPr lang="zh-CN" altLang="en-US" sz="1200" dirty="0"/>
                    </a:p>
                  </a:txBody>
                  <a:tcPr marL="99913" marR="99913" marT="49957" marB="49957" anchor="ctr" horzOverflow="overflow"/>
                </a:tc>
              </a:tr>
              <a:tr h="400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USB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kern="1200" dirty="0">
                          <a:effectLst/>
                        </a:rPr>
                        <a:t>Interface de armazenamento</a:t>
                      </a:r>
                      <a:endParaRPr kumimoji="0" lang="en-US" altLang="zh-CN" sz="11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200" kern="1200" dirty="0">
                          <a:effectLst/>
                        </a:rPr>
                        <a:t>Conecta-se a um dispositivo de armazenamento USB 2.0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913" marR="99913" marT="49957" marB="49957" anchor="ctr" horzOverflow="overflow"/>
                </a:tc>
              </a:tr>
            </a:tbl>
          </a:graphicData>
        </a:graphic>
      </p:graphicFrame>
      <p:graphicFrame>
        <p:nvGraphicFramePr>
          <p:cNvPr id="10" name="内容占位符 4"/>
          <p:cNvGraphicFramePr/>
          <p:nvPr/>
        </p:nvGraphicFramePr>
        <p:xfrm>
          <a:off x="2438614" y="4615207"/>
          <a:ext cx="9062609" cy="1197509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1275342"/>
                <a:gridCol w="1995020"/>
                <a:gridCol w="5792247"/>
              </a:tblGrid>
              <a:tr h="4328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Nome 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562" marR="49562" marT="27604" marB="27604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Relacionamento de Adaptação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562" marR="49562" marT="27604" marB="27604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562" marR="49562" marT="27604" marB="27604" anchor="ctr">
                    <a:solidFill>
                      <a:srgbClr val="00B0F0"/>
                    </a:solidFill>
                  </a:tcPr>
                </a:tc>
              </a:tr>
              <a:tr h="7155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/>
                        <a:t>H901CKUA</a:t>
                      </a:r>
                      <a:endParaRPr lang="en-US" sz="1200" dirty="0"/>
                    </a:p>
                  </a:txBody>
                  <a:tcPr marL="49562" marR="49562" marT="27604" marB="2760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/>
                        <a:t>H901MPLB</a:t>
                      </a:r>
                      <a:endParaRPr lang="en-US" sz="1200" dirty="0"/>
                    </a:p>
                  </a:txBody>
                  <a:tcPr marL="49562" marR="49562" marT="27604" marB="27604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200" kern="1200" dirty="0">
                          <a:effectLst/>
                        </a:rPr>
                        <a:t>Implementa o processamento de clock e fornece clocks stratum-3 para o sistema.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562" marR="49562" marT="27604" marB="27604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Quadro de Controle - Indicadores</a:t>
            </a:r>
            <a:endParaRPr lang="zh-CN" altLang="en-US" dirty="0"/>
          </a:p>
        </p:txBody>
      </p:sp>
      <p:graphicFrame>
        <p:nvGraphicFramePr>
          <p:cNvPr id="4" name="Group 148"/>
          <p:cNvGraphicFramePr/>
          <p:nvPr/>
        </p:nvGraphicFramePr>
        <p:xfrm>
          <a:off x="1218865" y="1242453"/>
          <a:ext cx="9772197" cy="4937760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5641439"/>
                <a:gridCol w="4130758"/>
              </a:tblGrid>
              <a:tr h="324911">
                <a:tc gridSpan="2"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chemeClr val="bg1"/>
                          </a:solidFill>
                        </a:rPr>
                        <a:t>RUN ALM: LED de status em execução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>
                    <a:solidFill>
                      <a:srgbClr val="00B0F0"/>
                    </a:solidFill>
                  </a:tcPr>
                </a:tc>
                <a:tc hMerge="1">
                  <a:tcPr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91376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Verde: ligado por 1s e desligado por 1s repetidamente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-US" altLang="zh-CN" sz="1600" kern="1200" dirty="0"/>
                        <a:t>A placa está funcionando corretamente.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91376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Vermelho: ligado por 0,25s e desligado por 0,25s repetidamente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-US" altLang="zh-CN" sz="1600" kern="1200" dirty="0"/>
                        <a:t>A </a:t>
                      </a:r>
                      <a:r>
                        <a:rPr lang="pt-BR" altLang="en-US" sz="1600" kern="1200" dirty="0"/>
                        <a:t>placa </a:t>
                      </a:r>
                      <a:r>
                        <a:rPr lang="en-US" altLang="zh-CN" sz="1600" kern="1200" dirty="0"/>
                        <a:t>está iniciando.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91376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Laranja: piscando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-US" altLang="zh-CN" sz="1600" kern="1200" dirty="0"/>
                        <a:t>Alarme de alta temperatura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-US" altLang="zh-CN" sz="1600" kern="1200" dirty="0"/>
                        <a:t>Vermelho: ligado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-US" altLang="zh-CN" sz="1600" kern="1200" dirty="0"/>
                        <a:t>A placa está com defeito.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</a:rPr>
                        <a:t>ACT: indicador ativo/em espera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>
                    <a:solidFill>
                      <a:srgbClr val="00B0F0"/>
                    </a:solidFill>
                  </a:tcPr>
                </a:tc>
                <a:tc hMerge="1">
                  <a:tcPr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kern="1200" dirty="0"/>
                        <a:t>Verde: ligado/desligado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A placa está no estado ativo/standby.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 gridSpan="2"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</a:rPr>
                        <a:t>LINK: indicador de status de link/dados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>
                    <a:solidFill>
                      <a:srgbClr val="00B0F0"/>
                    </a:solidFill>
                  </a:tcPr>
                </a:tc>
                <a:tc hMerge="1">
                  <a:tcPr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kern="1200" dirty="0"/>
                        <a:t>Verde: ligado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/>
                        <a:t>Estabelecimento de conexão </a:t>
                      </a:r>
                      <a:r>
                        <a:rPr lang="pt-BR" altLang="en-US" sz="1600" kern="1200" dirty="0"/>
                        <a:t>de porta</a:t>
                      </a:r>
                      <a:endParaRPr lang="pt-BR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91376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Verde: piscando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/>
                        <a:t>Os dados estão sendo transmitidos.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Amarelo: desligado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r>
                        <a:rPr lang="en-US" altLang="en-US" sz="1600" kern="1200" dirty="0"/>
                        <a:t> </a:t>
                      </a:r>
                      <a:r>
                        <a:rPr lang="en-US" altLang="zh-CN" sz="1600" kern="1200" dirty="0"/>
                        <a:t>A porta não está conectada.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38100" marR="38100" marT="38100" marB="38100"/>
                </a:tc>
              </a:tr>
              <a:tr h="324911">
                <a:tc gridSpan="2">
                  <a:txBody>
                    <a:bodyPr/>
                    <a:lstStyle/>
                    <a:p>
                      <a:pPr marL="0" algn="l" defTabSz="913765" rtl="0" eaLnBrk="1" latinLnBrk="0" hangingPunct="1"/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</a:rPr>
                        <a:t>USB: indicador de status da porta USB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>
                    <a:solidFill>
                      <a:srgbClr val="00B0F0"/>
                    </a:solidFill>
                  </a:tcPr>
                </a:tc>
                <a:tc hMerge="1">
                  <a:tcPr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Estável: verde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020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O dispositivo USB pode ser identificado.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  <a:tr h="324911">
                <a:tc>
                  <a:txBody>
                    <a:bodyPr/>
                    <a:lstStyle/>
                    <a:p>
                      <a:pPr marL="0" marR="0" lvl="0" indent="0" algn="l" defTabSz="91376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/>
                        <a:t>Verde: piscando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600" kern="1200" dirty="0"/>
                        <a:t>Troca de dados de dispositivos USB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Placa de serviço GPON</a:t>
            </a:r>
            <a:endParaRPr lang="zh-CN" altLang="en-US" dirty="0"/>
          </a:p>
        </p:txBody>
      </p:sp>
      <p:pic>
        <p:nvPicPr>
          <p:cNvPr id="4" name="图片 19" descr="H901GPHF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12943" y="1595433"/>
            <a:ext cx="805837" cy="427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9" descr="H901GPHF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94222" y="1595434"/>
            <a:ext cx="805837" cy="427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表格 11"/>
          <p:cNvGraphicFramePr>
            <a:graphicFrameLocks noGrp="1"/>
          </p:cNvGraphicFramePr>
          <p:nvPr/>
        </p:nvGraphicFramePr>
        <p:xfrm>
          <a:off x="3505200" y="1242452"/>
          <a:ext cx="8252851" cy="50152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51157"/>
                <a:gridCol w="2863489"/>
                <a:gridCol w="2038205"/>
              </a:tblGrid>
              <a:tr h="2425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Recurso</a:t>
                      </a:r>
                      <a:endParaRPr kumimoji="0" lang="zh-CN" alt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110798" marR="110798" marT="3600" marB="360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Calibri" panose="020F0502020204030204" charset="0"/>
                        </a:rPr>
                        <a:t>GPHF</a:t>
                      </a:r>
                      <a:endParaRPr kumimoji="0" lang="zh-CN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Calibri" panose="020F0502020204030204" charset="0"/>
                      </a:endParaRPr>
                    </a:p>
                  </a:txBody>
                  <a:tcPr marL="110798" marR="110798" marT="3600" marB="360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FrutigerNext LT Regular" pitchFamily="34" charset="0"/>
                        </a:rPr>
                        <a:t>GPSF</a:t>
                      </a:r>
                      <a:endParaRPr kumimoji="0" lang="en-US" alt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110798" marR="110798" marT="3600" marB="3600" anchor="ctr" horzOverflow="overflow">
                    <a:solidFill>
                      <a:srgbClr val="00B0F0"/>
                    </a:solidFill>
                  </a:tcPr>
                </a:tc>
              </a:tr>
              <a:tr h="2425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Capacidade de encaminhamento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</a:t>
                      </a: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Gbit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/s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</a:t>
                      </a: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Gbit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/s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11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de T-CONTs por porta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1K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1K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41595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máximo de fluxos de serviço suportados por uma placa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16K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16K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5964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Comprimento máximo do quadro (byte)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2004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effectLst/>
                        <a:sym typeface="FrutigerNext LT Regular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9216 (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habilita quadros jumbo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)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2004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425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de endereços MAC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128 mil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16K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425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1588v2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pt-BR" altLang="en-US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pt-B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Não suporta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425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Y.1731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Não suporta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425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Distância máxima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km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km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425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QoS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HQoS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 4 níveis 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HQoS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 2 níveis 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353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OMCI de comprimento variável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4239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Modelagem de tráfego baseada em ONU e baseada em fila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11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Tipo B/Tipo C</a:t>
                      </a:r>
                      <a:r>
                        <a:rPr kumimoji="0" lang="en-US" altLang="en-US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proteção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11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Detecção e isolamento de ONUs não autorizadas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11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Desligamento automático em alta temperatura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11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eOTDR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pt-BR" altLang="en-US" sz="120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Suporta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solidFill>
                      <a:schemeClr val="bg1"/>
                    </a:solidFill>
                  </a:tcPr>
                </a:tc>
              </a:tr>
              <a:tr h="2513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Consumo máximo de energia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40" marR="88640" marT="3600" marB="36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Calibri" panose="020F0502020204030204" charset="0"/>
                        </a:rPr>
                        <a:t>50W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40" marR="88640" marT="3600" marB="36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Calibri" panose="020F0502020204030204" charset="0"/>
                        </a:rPr>
                        <a:t>50W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40" marR="88640" marT="3600" marB="3600" anchor="ctr" horzOverflow="overflow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Placa de serviço 10GPON</a:t>
            </a:r>
            <a:endParaRPr lang="zh-CN" altLang="en-US" dirty="0"/>
          </a:p>
        </p:txBody>
      </p:sp>
      <p:pic>
        <p:nvPicPr>
          <p:cNvPr id="4" name="图片 19" descr="H901GPHF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43572" y="1448780"/>
            <a:ext cx="805837" cy="427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9" descr="H901GPHF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24851" y="1448781"/>
            <a:ext cx="805837" cy="427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755572" y="1242454"/>
          <a:ext cx="8002480" cy="500644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49491"/>
                <a:gridCol w="2776618"/>
                <a:gridCol w="1976371"/>
              </a:tblGrid>
              <a:tr h="2402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Recurso</a:t>
                      </a:r>
                      <a:endParaRPr kumimoji="0" lang="zh-CN" alt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110798" marR="110798" marT="3600" marB="360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Calibri" panose="020F0502020204030204" charset="0"/>
                        </a:rPr>
                        <a:t>GPHF</a:t>
                      </a:r>
                      <a:endParaRPr kumimoji="0" lang="zh-CN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Calibri" panose="020F0502020204030204" charset="0"/>
                      </a:endParaRPr>
                    </a:p>
                  </a:txBody>
                  <a:tcPr marL="110798" marR="110798" marT="3600" marB="3600" anchor="ctr" horzOverflow="overflow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FrutigerNext LT Regular" pitchFamily="34" charset="0"/>
                        </a:rPr>
                        <a:t>GPSF</a:t>
                      </a:r>
                      <a:endParaRPr kumimoji="0" lang="en-US" alt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110798" marR="110798" marT="3600" marB="3600" anchor="ctr" horzOverflow="overflow">
                    <a:solidFill>
                      <a:srgbClr val="00B0F0"/>
                    </a:solidFill>
                  </a:tcPr>
                </a:tc>
              </a:tr>
              <a:tr h="2402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Capacidade de encaminhamento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160 </a:t>
                      </a: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Gbps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_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80 </a:t>
                      </a: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Gbit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/s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244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de T-CONTs por porta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2048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2048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4418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máximo de fluxos de serviço suportados por uma placa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16368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16367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5907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Comprimento máximo do quadro (byte)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2052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effectLst/>
                        <a:sym typeface="FrutigerNext LT Regular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9216 (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habilita quadros jumbo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)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2052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effectLst/>
                        <a:sym typeface="FrutigerNext LT Regular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9216 (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habilita quadros jumbo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)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2402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de endereços MAC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131072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131072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402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1588v2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2402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Y.1731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402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Distância máxima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km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km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2402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QoS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331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OMCI de comprimento variável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4199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Modelagem de tráfego baseada em ONU e baseada em fila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097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Tipo B/Tipo C</a:t>
                      </a:r>
                      <a:r>
                        <a:rPr kumimoji="0" lang="en-US" altLang="en-US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proteção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2097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Detecção e isolamento de ONUs não autorizadas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097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Desligamento automático em alta temperatura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/>
                </a:tc>
              </a:tr>
              <a:tr h="2097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 err="1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eOTDR</a:t>
                      </a:r>
                      <a:endParaRPr kumimoji="0" lang="en-US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pt-B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方正兰亭黑简体" panose="02000000000000000000" pitchFamily="2" charset="-122"/>
                          <a:cs typeface="Huawei Sans" panose="020C0503030203020204" pitchFamily="34" charset="0"/>
                          <a:sym typeface="FrutigerNext LT Regular" pitchFamily="34" charset="0"/>
                        </a:rPr>
                        <a:t>Suporta</a:t>
                      </a:r>
                      <a:endParaRPr kumimoji="0" lang="en-US" altLang="pt-B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38" marR="88638" marT="3600" marB="3600" anchor="ctr">
                    <a:noFill/>
                  </a:tcPr>
                </a:tc>
              </a:tr>
              <a:tr h="2490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Consumo máximo de energia</a:t>
                      </a:r>
                      <a:endParaRPr kumimoji="0" lang="zh-CN" altLang="zh-CN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40" marR="88640" marT="3600" marB="36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Calibri" panose="020F0502020204030204" charset="0"/>
                        </a:rPr>
                        <a:t>96W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40" marR="88640" marT="3600" marB="36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2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Calibri" panose="020F0502020204030204" charset="0"/>
                        </a:rPr>
                        <a:t>51W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8640" marR="88640" marT="3600" marB="3600" anchor="ctr" horzOverflow="overflow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Compreenda os componentes do sistema PON, as formas típicas de produtos dos componentes do sistema e as aplicações típicas dessas formas de produtos.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Placa de interface P2P - OGHK</a:t>
            </a:r>
            <a:endParaRPr lang="zh-CN" altLang="en-US" dirty="0"/>
          </a:p>
        </p:txBody>
      </p:sp>
      <p:sp>
        <p:nvSpPr>
          <p:cNvPr id="4" name="文本占位符 2"/>
          <p:cNvSpPr txBox="1"/>
          <p:nvPr/>
        </p:nvSpPr>
        <p:spPr>
          <a:xfrm>
            <a:off x="468317" y="1233488"/>
            <a:ext cx="11276183" cy="4680000"/>
          </a:xfrm>
          <a:prstGeom prst="rect">
            <a:avLst/>
          </a:prstGeom>
        </p:spPr>
        <p:txBody>
          <a:bodyPr/>
          <a:lstStyle>
            <a:lvl1pPr marL="302260" indent="-302260" algn="l" defTabSz="913765" rtl="0" eaLnBrk="1" latinLnBrk="0" hangingPunct="1">
              <a:lnSpc>
                <a:spcPct val="140000"/>
              </a:lnSpc>
              <a:spcBef>
                <a:spcPts val="79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685" indent="-252095" algn="l" defTabSz="913765" rtl="0" eaLnBrk="1" latinLnBrk="0" hangingPunct="1">
              <a:lnSpc>
                <a:spcPct val="140000"/>
              </a:lnSpc>
              <a:spcBef>
                <a:spcPts val="720"/>
              </a:spcBef>
              <a:buClrTx/>
              <a:buFont typeface="Huawei Sans" panose="020C0503030203020204" pitchFamily="34" charset="0"/>
              <a:buChar char="▫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3935" indent="-201295" algn="l" defTabSz="913765" rtl="0" eaLnBrk="1" latinLnBrk="0" hangingPunct="1">
              <a:lnSpc>
                <a:spcPct val="140000"/>
              </a:lnSpc>
              <a:spcBef>
                <a:spcPts val="650"/>
              </a:spcBef>
              <a:buClrTx/>
              <a:buFont typeface="Microsoft YaHei" panose="020B0503020204020204" pitchFamily="34" charset="-122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540" indent="-198120" algn="l" defTabSz="913765" rtl="0" eaLnBrk="1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2765" indent="-201295" algn="l" defTabSz="913765" rtl="0" eaLnBrk="1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~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3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H901OGHK é uma placa de interface óptica GE/FE de 48 portas que fornece acesso óptico Ethernet. Suporta no máximo acesso P2P GE/FE de 48 canais, aplicável ao acesso Ethernet.</a:t>
            </a:r>
            <a:endParaRPr lang="zh-CN" altLang="en-US" sz="2000" dirty="0"/>
          </a:p>
        </p:txBody>
      </p:sp>
      <p:grpSp>
        <p:nvGrpSpPr>
          <p:cNvPr id="5" name="Group 9"/>
          <p:cNvGrpSpPr/>
          <p:nvPr/>
        </p:nvGrpSpPr>
        <p:grpSpPr>
          <a:xfrm>
            <a:off x="1237908" y="2325951"/>
            <a:ext cx="995746" cy="3662314"/>
            <a:chOff x="1329825" y="2335392"/>
            <a:chExt cx="685800" cy="3662314"/>
          </a:xfrm>
        </p:grpSpPr>
        <p:sp>
          <p:nvSpPr>
            <p:cNvPr id="6" name="TextBox 4"/>
            <p:cNvSpPr txBox="1"/>
            <p:nvPr/>
          </p:nvSpPr>
          <p:spPr>
            <a:xfrm>
              <a:off x="1329825" y="5689929"/>
              <a:ext cx="6858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dirty="0">
                  <a:ea typeface="方正兰亭黑简体" panose="02000000000000000000" pitchFamily="2" charset="-122"/>
                  <a:cs typeface="Huawei Sans" panose="020C0503030203020204" pitchFamily="34" charset="0"/>
                </a:rPr>
                <a:t>OGHK</a:t>
              </a:r>
              <a:endParaRPr lang="zh-CN" altLang="en-US" sz="1400" b="1" dirty="0">
                <a:ea typeface="方正兰亭黑简体" panose="02000000000000000000" pitchFamily="2" charset="-122"/>
                <a:cs typeface="Huawei Sans" panose="020C0503030203020204" pitchFamily="34" charset="0"/>
              </a:endParaRPr>
            </a:p>
          </p:txBody>
        </p:sp>
        <p:pic>
          <p:nvPicPr>
            <p:cNvPr id="7" name="图片 18" descr="h901oghd.png"/>
            <p:cNvPicPr>
              <a:picLocks noChangeAspect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358453" y="2335392"/>
              <a:ext cx="512550" cy="3366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962769" y="2268054"/>
          <a:ext cx="8262600" cy="35616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41492"/>
                <a:gridCol w="5021108"/>
              </a:tblGrid>
              <a:tr h="391873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Placa de convergência e acesso GE/FE avançado de 48 portas OGHK</a:t>
                      </a:r>
                      <a:endParaRPr kumimoji="0" lang="en-US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3756" marR="83756" marT="3350" marB="3350" anchor="ctr" horzOverflow="overflow">
                    <a:solidFill>
                      <a:srgbClr val="00B0F0"/>
                    </a:solidFill>
                  </a:tcPr>
                </a:tc>
                <a:tc hMerge="1">
                  <a:tcPr>
                    <a:solidFill>
                      <a:srgbClr val="00B0F0"/>
                    </a:solidFill>
                  </a:tcPr>
                </a:tc>
              </a:tr>
              <a:tr h="606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Número da interface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48*GE/FE (CSFP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Interface)</a:t>
                      </a:r>
                      <a:endParaRPr kumimoji="0" lang="en-US" altLang="zh-CN" sz="1400" u="none" strike="noStrike" cap="none" normalizeH="0" baseline="0" dirty="0">
                        <a:ln>
                          <a:noFill/>
                        </a:ln>
                        <a:effectLst/>
                        <a:sym typeface="FrutigerNext LT Regular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24*GE/FE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(SFP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Interface)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</a:tr>
              <a:tr h="311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Desempenho de encaminhamento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40 Gbit/s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</a:tr>
              <a:tr h="3142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de endereços MAC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128K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</a:tr>
              <a:tr h="606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Comprimento máximo do quadro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Bytes de 2004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effectLst/>
                        <a:sym typeface="FrutigerNext LT Regular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9216</a:t>
                      </a:r>
                      <a:r>
                        <a:rPr kumimoji="0" lang="en-US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Bytes ( </a:t>
                      </a: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habilita quadros jumbo)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</a:tr>
              <a:tr h="3348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Encaminhamento de VLAN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VLAN+MAC</a:t>
                      </a:r>
                      <a:r>
                        <a:rPr kumimoji="0" lang="en-US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ou SVLAN+CVLAN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</a:tr>
              <a:tr h="3011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Sincronização de relógio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en-US" altLang="zh-CN" sz="1400" dirty="0" err="1"/>
                        <a:t>SincronizarE </a:t>
                      </a:r>
                      <a:r>
                        <a:rPr lang="en-US" altLang="zh-CN" sz="1400" dirty="0"/>
                        <a:t>/1588v2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</a:tr>
              <a:tr h="3796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LACP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Suporta agregação de link entre placas/intra-placas.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</a:tr>
              <a:tr h="3142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Consumo de energia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6" marR="67006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Máximo: 75W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6" marR="67006" marT="0" marB="0" anchor="ctr" horzOverflow="overflow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Placa de serviço Ethernet – OXHD</a:t>
            </a:r>
            <a:endParaRPr lang="zh-CN" altLang="en-US" dirty="0"/>
          </a:p>
        </p:txBody>
      </p:sp>
      <p:sp>
        <p:nvSpPr>
          <p:cNvPr id="4" name="文本占位符 2"/>
          <p:cNvSpPr txBox="1"/>
          <p:nvPr/>
        </p:nvSpPr>
        <p:spPr>
          <a:xfrm>
            <a:off x="598945" y="1353231"/>
            <a:ext cx="11276183" cy="4680000"/>
          </a:xfrm>
          <a:prstGeom prst="rect">
            <a:avLst/>
          </a:prstGeom>
        </p:spPr>
        <p:txBody>
          <a:bodyPr/>
          <a:lstStyle>
            <a:lvl1pPr marL="302260" indent="-302260" algn="l" defTabSz="913765" rtl="0" eaLnBrk="1" latinLnBrk="0" hangingPunct="1">
              <a:lnSpc>
                <a:spcPct val="140000"/>
              </a:lnSpc>
              <a:spcBef>
                <a:spcPts val="79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685" indent="-252095" algn="l" defTabSz="913765" rtl="0" eaLnBrk="1" latinLnBrk="0" hangingPunct="1">
              <a:lnSpc>
                <a:spcPct val="140000"/>
              </a:lnSpc>
              <a:spcBef>
                <a:spcPts val="720"/>
              </a:spcBef>
              <a:buClrTx/>
              <a:buFont typeface="Huawei Sans" panose="020C0503030203020204" pitchFamily="34" charset="0"/>
              <a:buChar char="▫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3935" indent="-201295" algn="l" defTabSz="913765" rtl="0" eaLnBrk="1" latinLnBrk="0" hangingPunct="1">
              <a:lnSpc>
                <a:spcPct val="140000"/>
              </a:lnSpc>
              <a:spcBef>
                <a:spcPts val="650"/>
              </a:spcBef>
              <a:buClrTx/>
              <a:buFont typeface="Microsoft YaHei" panose="020B0503020204020204" pitchFamily="34" charset="-122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540" indent="-198120" algn="l" defTabSz="913765" rtl="0" eaLnBrk="1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2765" indent="-201295" algn="l" defTabSz="913765" rtl="0" eaLnBrk="1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~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3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H901OXHD é uma placa de interface óptica 10GE de 8 portas que fornece acesso óptico Ethernet.</a:t>
            </a:r>
            <a:endParaRPr lang="zh-CN" altLang="en-US" sz="2000" dirty="0"/>
          </a:p>
        </p:txBody>
      </p:sp>
      <p:grpSp>
        <p:nvGrpSpPr>
          <p:cNvPr id="5" name="Group 5"/>
          <p:cNvGrpSpPr/>
          <p:nvPr/>
        </p:nvGrpSpPr>
        <p:grpSpPr>
          <a:xfrm>
            <a:off x="1594800" y="2335901"/>
            <a:ext cx="854433" cy="4111699"/>
            <a:chOff x="6823683" y="1920114"/>
            <a:chExt cx="854433" cy="4111699"/>
          </a:xfrm>
        </p:grpSpPr>
        <p:sp>
          <p:nvSpPr>
            <p:cNvPr id="6" name="TextBox 4"/>
            <p:cNvSpPr txBox="1"/>
            <p:nvPr/>
          </p:nvSpPr>
          <p:spPr>
            <a:xfrm>
              <a:off x="6823683" y="5724036"/>
              <a:ext cx="85443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b="1" dirty="0">
                  <a:cs typeface="Huawei Sans" panose="020C0503030203020204" pitchFamily="34" charset="0"/>
                </a:rPr>
                <a:t>OGHD</a:t>
              </a:r>
              <a:endParaRPr lang="zh-CN" altLang="en-US" sz="1400" b="1" dirty="0">
                <a:cs typeface="Huawei Sans" panose="020C0503030203020204" pitchFamily="34" charset="0"/>
              </a:endParaRPr>
            </a:p>
          </p:txBody>
        </p:sp>
        <p:pic>
          <p:nvPicPr>
            <p:cNvPr id="7" name="图片 18" descr="OXHD (5).png"/>
            <p:cNvPicPr>
              <a:picLocks noChangeAspect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6823683" y="1920114"/>
              <a:ext cx="728003" cy="3783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163598" y="2410639"/>
          <a:ext cx="8262600" cy="32951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41492"/>
                <a:gridCol w="5021108"/>
              </a:tblGrid>
              <a:tr h="391873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Placa de agregação de acesso 10GE de 8 portas OXHK</a:t>
                      </a:r>
                      <a:endParaRPr kumimoji="0" lang="en-US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83756" marR="83756" marT="3350" marB="3350" anchor="ctr" horzOverflow="overflow">
                    <a:solidFill>
                      <a:srgbClr val="00B0F0"/>
                    </a:solidFill>
                  </a:tcPr>
                </a:tc>
                <a:tc hMerge="1">
                  <a:tcPr>
                    <a:solidFill>
                      <a:srgbClr val="00B0F0"/>
                    </a:solidFill>
                  </a:tcPr>
                </a:tc>
              </a:tr>
              <a:tr h="3405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6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Número da interface</a:t>
                      </a:r>
                      <a:endParaRPr kumimoji="0" lang="en-US" altLang="zh-CN" sz="16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8*10GE/GE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</a:tr>
              <a:tr h="311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Desempenho de encaminhamento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80 Gbit/s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72000" marR="72000" marT="9525" marB="0" anchor="ctr"/>
                </a:tc>
              </a:tr>
              <a:tr h="3142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Número de endereços MAC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128K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</a:tr>
              <a:tr h="606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Comprimento máximo do quadro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Bytes de 2004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effectLst/>
                        <a:sym typeface="FrutigerNext LT Regular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9216</a:t>
                      </a:r>
                      <a:r>
                        <a:rPr kumimoji="0" lang="en-US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Bytes ( </a:t>
                      </a: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habilita quadros jumbo)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</a:tr>
              <a:tr h="3348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Encaminhamento de VLAN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VLAN+MAC</a:t>
                      </a:r>
                      <a:r>
                        <a:rPr kumimoji="0" lang="en-US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 </a:t>
                      </a: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  <a:sym typeface="FrutigerNext LT Regular" pitchFamily="34" charset="0"/>
                        </a:rPr>
                        <a:t>ou SVLAN+CVLAN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</a:tr>
              <a:tr h="3011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Sincronização de relógio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en-US" altLang="zh-CN" sz="1400" dirty="0" err="1"/>
                        <a:t>SincronizarE </a:t>
                      </a:r>
                      <a:r>
                        <a:rPr lang="en-US" altLang="zh-CN" sz="1400" dirty="0"/>
                        <a:t>/1588v2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/>
                </a:tc>
              </a:tr>
              <a:tr h="3796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LACP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Suporta agregação de link entre placas/intra-placas.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5" marR="67005" marT="8864" marB="0" anchor="ctr">
                    <a:noFill/>
                  </a:tcPr>
                </a:tc>
              </a:tr>
              <a:tr h="3142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Consumo de energia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6" marR="67006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en-US" altLang="zh-CN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Máximo: 50 W</a:t>
                      </a:r>
                      <a:endParaRPr kumimoji="0" lang="en-US" altLang="zh-CN" sz="14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  <a:sym typeface="FrutigerNext LT Regular" pitchFamily="34" charset="0"/>
                      </a:endParaRPr>
                    </a:p>
                  </a:txBody>
                  <a:tcPr marL="67006" marR="67006" marT="0" marB="0" anchor="ctr" horzOverflow="overflow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Visão geral da rede PON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Introdução aos dispositivos PON</a:t>
            </a:r>
            <a:endParaRPr lang="en-US" altLang="zh-CN" b="1" dirty="0"/>
          </a:p>
          <a:p>
            <a:pPr lvl="1">
              <a:buClr>
                <a:schemeClr val="bg1">
                  <a:lumMod val="50000"/>
                </a:schemeClr>
              </a:buClr>
              <a:buSzPct val="50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OLT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Clr>
                <a:schemeClr val="bg1">
                  <a:lumMod val="50000"/>
                </a:schemeClr>
              </a:buClr>
              <a:buSzPct val="50000"/>
              <a:buFont typeface="Wingdings" panose="05000000000000000000" pitchFamily="2" charset="2"/>
              <a:buChar char="p"/>
            </a:pPr>
            <a:r>
              <a:rPr lang="en-US" altLang="zh-CN" b="1" dirty="0"/>
              <a:t>ONU</a:t>
            </a:r>
            <a:endParaRPr lang="en-US" altLang="zh-CN" b="1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Função</a:t>
            </a:r>
            <a:r>
              <a:rPr lang="pt-BR">
                <a:sym typeface="+mn-ea"/>
              </a:rPr>
              <a:t> </a:t>
            </a:r>
            <a:r>
              <a:rPr lang="en-US" altLang="zh-CN" dirty="0"/>
              <a:t>ONU</a:t>
            </a:r>
            <a:r>
              <a:rPr lang="en-US" altLang="en-US" dirty="0"/>
              <a:t> </a:t>
            </a:r>
            <a:endParaRPr lang="zh-CN" altLang="en-US" dirty="0"/>
          </a:p>
        </p:txBody>
      </p:sp>
      <p:sp>
        <p:nvSpPr>
          <p:cNvPr id="4" name="TextBox 18"/>
          <p:cNvSpPr txBox="1"/>
          <p:nvPr/>
        </p:nvSpPr>
        <p:spPr>
          <a:xfrm>
            <a:off x="462761" y="1254083"/>
            <a:ext cx="11295291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Uma unidade de rede óptica (ONU) é um tipo de nó de acesso. El</a:t>
            </a:r>
            <a:r>
              <a:rPr lang="pt-BR" altLang="en-US" sz="1600" dirty="0"/>
              <a:t>a</a:t>
            </a:r>
            <a:r>
              <a:rPr lang="en-US" altLang="zh-CN" sz="1600" dirty="0"/>
              <a:t> converte sinais ópticos recebidos em sinais elétricos e transmite os sinais elétricos aos usuários através de cabos de cobre.</a:t>
            </a:r>
            <a:endParaRPr lang="en-US" altLang="zh-CN" sz="16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As funções típicas da ONU no sistema GPON incluem funções principais e funções de serviço PON.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Huawei Sans" panose="020C0503030203020204" pitchFamily="34" charset="0"/>
              <a:buChar char="▫"/>
            </a:pPr>
            <a:r>
              <a:rPr lang="en-US" altLang="zh-CN" sz="1400" dirty="0"/>
              <a:t>A configuração do módulo de função da ONU é semelhante à da OLT.</a:t>
            </a:r>
            <a:endParaRPr lang="en-US" altLang="zh-CN" sz="1400" dirty="0"/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Huawei Sans" panose="020C0503030203020204" pitchFamily="34" charset="0"/>
              <a:buChar char="▫"/>
            </a:pPr>
            <a:r>
              <a:rPr lang="en-US" altLang="zh-CN" sz="1400" dirty="0"/>
              <a:t>A ONU utiliza apenas uma porta PON (ou no máximo duas portas PON para proteção). Portanto, a função de conexão cruzada pode ser omitida e as funções de multiplexação e </a:t>
            </a:r>
            <a:r>
              <a:rPr lang="en-US" altLang="zh-CN" sz="1400" dirty="0" err="1"/>
              <a:t>demultiplexação de serviço </a:t>
            </a:r>
            <a:r>
              <a:rPr lang="en-US" altLang="zh-CN" sz="1400" dirty="0"/>
              <a:t>são usadas para processar fluxos de serviço.</a:t>
            </a:r>
            <a:endParaRPr lang="en-US" altLang="zh-CN" sz="14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68151" y="4085302"/>
            <a:ext cx="1690064" cy="522779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</a:rPr>
              <a:t>Função de Interface</a:t>
            </a:r>
            <a:r>
              <a:rPr lang="pt-BR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  <a:sym typeface="+mn-ea"/>
              </a:rPr>
              <a:t>ODN </a:t>
            </a:r>
            <a:endParaRPr lang="pt-B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68151" y="5182702"/>
            <a:ext cx="1690064" cy="522779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</a:rPr>
              <a:t>Função de Interface</a:t>
            </a:r>
            <a:r>
              <a:rPr lang="pt-BR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  <a:sym typeface="+mn-ea"/>
              </a:rPr>
              <a:t>ODN </a:t>
            </a:r>
            <a:endParaRPr lang="pt-B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2987700" y="4697369"/>
            <a:ext cx="0" cy="3960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圆角矩形 7"/>
          <p:cNvSpPr/>
          <p:nvPr/>
        </p:nvSpPr>
        <p:spPr>
          <a:xfrm>
            <a:off x="4248371" y="4085302"/>
            <a:ext cx="1439098" cy="522779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Função</a:t>
            </a:r>
            <a:endParaRPr lang="en-US" altLang="zh-CN" sz="1400" dirty="0">
              <a:solidFill>
                <a:schemeClr val="tx1"/>
              </a:solidFill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</a:rPr>
              <a:t>PONTC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48371" y="5182702"/>
            <a:ext cx="1439098" cy="522779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  <a:sym typeface="+mn-ea"/>
              </a:rPr>
              <a:t>Função</a:t>
            </a:r>
            <a:r>
              <a:rPr lang="pt-BR" altLang="en-US" sz="1400" dirty="0">
                <a:solidFill>
                  <a:schemeClr val="tx1"/>
                </a:solidFill>
                <a:cs typeface="Huawei Sans" panose="020C0503030203020204" pitchFamily="34" charset="0"/>
                <a:sym typeface="+mn-ea"/>
              </a:rPr>
              <a:t> </a:t>
            </a:r>
            <a:endParaRPr lang="pt-BR" altLang="en-US" sz="1400" dirty="0">
              <a:solidFill>
                <a:schemeClr val="tx1"/>
              </a:solidFill>
              <a:cs typeface="Huawei Sans" panose="020C0503030203020204" pitchFamily="34" charset="0"/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</a:rPr>
              <a:t>PONTC</a:t>
            </a:r>
            <a:endParaRPr lang="zh-CN" altLang="en-US" sz="1400" dirty="0">
              <a:solidFill>
                <a:schemeClr val="tx1"/>
              </a:solidFill>
              <a:cs typeface="Huawei Sans" panose="020C0503030203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79757" y="4085301"/>
            <a:ext cx="1439098" cy="522779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</a:rPr>
              <a:t>Adaptação de serviço</a:t>
            </a:r>
            <a:endParaRPr lang="zh-CN" altLang="en-US" sz="1400" dirty="0">
              <a:solidFill>
                <a:schemeClr val="tx1"/>
              </a:solidFill>
              <a:cs typeface="Huawei Sans" panose="020C0503030203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279757" y="5182702"/>
            <a:ext cx="1439098" cy="522779"/>
          </a:xfrm>
          <a:prstGeom prst="roundRect">
            <a:avLst>
              <a:gd name="adj" fmla="val 42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/>
                </a:solidFill>
                <a:cs typeface="Huawei Sans" panose="020C0503030203020204" pitchFamily="34" charset="0"/>
              </a:rPr>
              <a:t>Adaptação de serviço</a:t>
            </a:r>
            <a:endParaRPr lang="zh-CN" altLang="en-US" sz="1400" dirty="0">
              <a:solidFill>
                <a:schemeClr val="tx1"/>
              </a:solidFill>
              <a:cs typeface="Huawei Sans" panose="020C0503030203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80119" y="3653253"/>
            <a:ext cx="8028892" cy="2376686"/>
            <a:chOff x="2135560" y="4005064"/>
            <a:chExt cx="8028892" cy="2700300"/>
          </a:xfrm>
        </p:grpSpPr>
        <p:sp>
          <p:nvSpPr>
            <p:cNvPr id="13" name="圆角矩形 75"/>
            <p:cNvSpPr/>
            <p:nvPr/>
          </p:nvSpPr>
          <p:spPr>
            <a:xfrm>
              <a:off x="2135560" y="4005064"/>
              <a:ext cx="8028892" cy="2700300"/>
            </a:xfrm>
            <a:prstGeom prst="roundRect">
              <a:avLst>
                <a:gd name="adj" fmla="val 874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Huawei Sans" panose="020C0503030203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 bwMode="auto">
            <a:xfrm>
              <a:off x="7860196" y="4005064"/>
              <a:ext cx="0" cy="27003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直接连接符 14"/>
          <p:cNvCxnSpPr/>
          <p:nvPr/>
        </p:nvCxnSpPr>
        <p:spPr bwMode="auto">
          <a:xfrm>
            <a:off x="8999306" y="4697369"/>
            <a:ext cx="0" cy="3960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3276263" y="3689257"/>
            <a:ext cx="1989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rPr>
              <a:t>Função principal PON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8143541" y="3701519"/>
            <a:ext cx="1712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cs typeface="Huawei Sans" panose="020C0503030203020204" pitchFamily="34" charset="0"/>
              </a:rPr>
              <a:t>Função de serviço</a:t>
            </a:r>
            <a:endParaRPr lang="zh-CN" altLang="en-US" sz="1600" dirty="0"/>
          </a:p>
        </p:txBody>
      </p:sp>
      <p:cxnSp>
        <p:nvCxnSpPr>
          <p:cNvPr id="18" name="直接箭头连接符 17"/>
          <p:cNvCxnSpPr>
            <a:stCxn id="5" idx="1"/>
          </p:cNvCxnSpPr>
          <p:nvPr/>
        </p:nvCxnSpPr>
        <p:spPr bwMode="auto">
          <a:xfrm flipH="1" flipV="1">
            <a:off x="1656083" y="4346690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1628095" y="5444091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 flipV="1">
            <a:off x="9722051" y="4346690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 flipV="1">
            <a:off x="9722051" y="5442103"/>
            <a:ext cx="612068" cy="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2" name="流程图: 手动操作 21"/>
          <p:cNvSpPr/>
          <p:nvPr/>
        </p:nvSpPr>
        <p:spPr>
          <a:xfrm rot="5400000">
            <a:off x="5949386" y="4625913"/>
            <a:ext cx="2097575" cy="603063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342900" indent="-342900" algn="ctr" fontAlgn="auto">
              <a:buFont typeface="+mj-lt"/>
              <a:buAutoNum type="arabicPeriod"/>
            </a:pPr>
            <a:endParaRPr lang="zh-CN" altLang="en-US" sz="1800" dirty="0">
              <a:cs typeface="Huawei Sans" panose="020C0503030203020204" pitchFamily="34" charset="0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 flipH="1">
            <a:off x="7299706" y="4339050"/>
            <a:ext cx="97685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H="1">
            <a:off x="5687469" y="4346690"/>
            <a:ext cx="97685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flipH="1">
            <a:off x="5687468" y="5443426"/>
            <a:ext cx="97685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H="1">
            <a:off x="7299705" y="5442103"/>
            <a:ext cx="97685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5486457" y="5424741"/>
            <a:ext cx="1549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/>
              <a:t>Multiplexação e </a:t>
            </a:r>
            <a:r>
              <a:rPr lang="en-US" altLang="zh-CN" sz="1200" dirty="0" err="1"/>
              <a:t>demultiplexação de serviços</a:t>
            </a:r>
            <a:r>
              <a:rPr lang="en-US" altLang="zh-CN" sz="1200" dirty="0"/>
              <a:t> </a:t>
            </a:r>
            <a:endParaRPr lang="zh-CN" altLang="en-US" sz="1200" dirty="0"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(1)</a:t>
            </a:r>
            <a:endParaRPr lang="zh-CN" altLang="en-US" dirty="0"/>
          </a:p>
        </p:txBody>
      </p:sp>
      <p:sp>
        <p:nvSpPr>
          <p:cNvPr id="4" name="TextBox 18"/>
          <p:cNvSpPr txBox="1"/>
          <p:nvPr/>
        </p:nvSpPr>
        <p:spPr>
          <a:xfrm>
            <a:off x="441445" y="1212561"/>
            <a:ext cx="5678049" cy="485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79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Na rede PON, termos como ONT, ONU, MDU e </a:t>
            </a:r>
            <a:r>
              <a:rPr lang="en-US" altLang="zh-CN" sz="1400" dirty="0" err="1"/>
              <a:t>MxU </a:t>
            </a:r>
            <a:r>
              <a:rPr lang="en-US" altLang="zh-CN" sz="1400" dirty="0"/>
              <a:t>são frequentemente usados. Quais são as relações entre eles?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79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Uma ONU é um termo geral para todas as unidades de acesso à rede PON. Em cenários </a:t>
            </a:r>
            <a:endParaRPr lang="en-US" altLang="zh-CN" sz="1400" dirty="0">
              <a:solidFill>
                <a:prstClr val="black"/>
              </a:solidFill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Huawei Sans" panose="020C0503030203020204" pitchFamily="34" charset="0"/>
              <a:buChar char="▫"/>
            </a:pPr>
            <a:r>
              <a:rPr lang="en-US" altLang="zh-CN" sz="1200" dirty="0"/>
              <a:t>No cenário FTTH/FTTO, a ONU fornece um pequeno número de portas Ethernet e portas POTS. Geralmente, o número de portas Ethernet e portas POTS é de um único dígito. ONUs nesses cenários são chamadas ONTs.</a:t>
            </a:r>
            <a:endParaRPr lang="en-US" altLang="zh-CN" sz="1200" dirty="0"/>
          </a:p>
          <a:p>
            <a:pPr marL="742950" lvl="1" indent="-285750">
              <a:lnSpc>
                <a:spcPct val="150000"/>
              </a:lnSpc>
              <a:buFont typeface="Huawei Sans" panose="020C0503030203020204" pitchFamily="34" charset="0"/>
              <a:buChar char="▫"/>
            </a:pPr>
            <a:r>
              <a:rPr lang="en-US" altLang="zh-CN" sz="1200" dirty="0"/>
              <a:t>No cenário FTTB/FTTC, as fibras ópticas são roteadas para edifícios/comunidades ou beiras de estradas, e a ONU fornece interfaces Ethernet de dois dígitos ou interfaces </a:t>
            </a:r>
            <a:r>
              <a:rPr lang="en-US" altLang="zh-CN" sz="1200" dirty="0" err="1"/>
              <a:t>xDSL </a:t>
            </a:r>
            <a:r>
              <a:rPr lang="en-US" altLang="zh-CN" sz="1200" dirty="0"/>
              <a:t>. Esses cenários são chamados de ONUs, MDUs, MTUs e SBUs com base em cenários. Exceto para ONUs, esses nomes não são estritamente definidos e geralmente são usados por clientes em diferentes países. O MDU, MTU e SBU pertencem à ONU. A Huawei também chama o MDU e o MTU de </a:t>
            </a:r>
            <a:r>
              <a:rPr lang="en-US" altLang="zh-CN" sz="1200" dirty="0" err="1"/>
              <a:t>MxUs </a:t>
            </a:r>
            <a:r>
              <a:rPr lang="en-US" altLang="zh-CN" sz="1200" dirty="0"/>
              <a:t>.</a:t>
            </a:r>
            <a:endParaRPr lang="en-US" altLang="zh-CN" sz="1200" dirty="0">
              <a:cs typeface="Huawei Sans" panose="020C0503030203020204" pitchFamily="34" charset="0"/>
            </a:endParaRPr>
          </a:p>
        </p:txBody>
      </p:sp>
      <p:cxnSp>
        <p:nvCxnSpPr>
          <p:cNvPr id="5" name="直接连接符 4"/>
          <p:cNvCxnSpPr>
            <a:endCxn id="93" idx="1"/>
          </p:cNvCxnSpPr>
          <p:nvPr/>
        </p:nvCxnSpPr>
        <p:spPr bwMode="auto">
          <a:xfrm>
            <a:off x="10709217" y="4131866"/>
            <a:ext cx="433265" cy="535263"/>
          </a:xfrm>
          <a:prstGeom prst="line">
            <a:avLst/>
          </a:prstGeom>
          <a:ln w="25400">
            <a:solidFill>
              <a:schemeClr val="tx1"/>
            </a:solidFill>
          </a:ln>
        </p:spPr>
      </p:cxnSp>
      <p:cxnSp>
        <p:nvCxnSpPr>
          <p:cNvPr id="6" name="直接连接符 5"/>
          <p:cNvCxnSpPr>
            <a:endCxn id="96" idx="1"/>
          </p:cNvCxnSpPr>
          <p:nvPr/>
        </p:nvCxnSpPr>
        <p:spPr bwMode="auto">
          <a:xfrm>
            <a:off x="9661949" y="3736836"/>
            <a:ext cx="535512" cy="285058"/>
          </a:xfrm>
          <a:prstGeom prst="line">
            <a:avLst/>
          </a:prstGeom>
          <a:ln w="25400">
            <a:solidFill>
              <a:schemeClr val="tx1"/>
            </a:solidFill>
          </a:ln>
        </p:spPr>
      </p:cxnSp>
      <p:cxnSp>
        <p:nvCxnSpPr>
          <p:cNvPr id="7" name="直接连接符 6"/>
          <p:cNvCxnSpPr>
            <a:endCxn id="97" idx="1"/>
          </p:cNvCxnSpPr>
          <p:nvPr/>
        </p:nvCxnSpPr>
        <p:spPr bwMode="auto">
          <a:xfrm flipV="1">
            <a:off x="9653840" y="3313139"/>
            <a:ext cx="543621" cy="282687"/>
          </a:xfrm>
          <a:prstGeom prst="line">
            <a:avLst/>
          </a:prstGeom>
          <a:ln w="25400">
            <a:solidFill>
              <a:schemeClr val="tx1"/>
            </a:solidFill>
          </a:ln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8800" y="3809845"/>
            <a:ext cx="460228" cy="3280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8800" y="3217694"/>
            <a:ext cx="460228" cy="3280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63" y="3428512"/>
            <a:ext cx="332261" cy="537991"/>
          </a:xfrm>
          <a:prstGeom prst="rect">
            <a:avLst/>
          </a:prstGeom>
        </p:spPr>
      </p:pic>
      <p:cxnSp>
        <p:nvCxnSpPr>
          <p:cNvPr id="11" name="直接连接符 10"/>
          <p:cNvCxnSpPr>
            <a:stCxn id="12" idx="3"/>
          </p:cNvCxnSpPr>
          <p:nvPr/>
        </p:nvCxnSpPr>
        <p:spPr bwMode="auto">
          <a:xfrm flipV="1">
            <a:off x="7871677" y="3696998"/>
            <a:ext cx="1516908" cy="510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18" y="3566534"/>
            <a:ext cx="357259" cy="2619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11" y="3033373"/>
            <a:ext cx="188407" cy="339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11" y="3648837"/>
            <a:ext cx="188407" cy="339830"/>
          </a:xfrm>
          <a:prstGeom prst="rect">
            <a:avLst/>
          </a:prstGeom>
        </p:spPr>
      </p:pic>
      <p:cxnSp>
        <p:nvCxnSpPr>
          <p:cNvPr id="15" name="直接连接符 14"/>
          <p:cNvCxnSpPr>
            <a:stCxn id="9" idx="3"/>
            <a:endCxn id="12" idx="1"/>
          </p:cNvCxnSpPr>
          <p:nvPr/>
        </p:nvCxnSpPr>
        <p:spPr bwMode="auto">
          <a:xfrm>
            <a:off x="6789028" y="3381731"/>
            <a:ext cx="725390" cy="3157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3"/>
            <a:endCxn id="12" idx="1"/>
          </p:cNvCxnSpPr>
          <p:nvPr/>
        </p:nvCxnSpPr>
        <p:spPr bwMode="auto">
          <a:xfrm flipV="1">
            <a:off x="6789028" y="3697508"/>
            <a:ext cx="725390" cy="27637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本框 16"/>
          <p:cNvSpPr txBox="1"/>
          <p:nvPr/>
        </p:nvSpPr>
        <p:spPr bwMode="auto">
          <a:xfrm>
            <a:off x="7020657" y="3322690"/>
            <a:ext cx="373435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E1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6995886" y="3786646"/>
            <a:ext cx="490453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ETH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6321015" y="3448363"/>
            <a:ext cx="463202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BTS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6249706" y="4042222"/>
            <a:ext cx="1327221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NodeB/ eNodeB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18" y="2163668"/>
            <a:ext cx="357259" cy="2619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555" y="1607832"/>
            <a:ext cx="264616" cy="2311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224" y="1607832"/>
            <a:ext cx="367381" cy="2733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826" y="2213251"/>
            <a:ext cx="520176" cy="154945"/>
          </a:xfrm>
          <a:prstGeom prst="rect">
            <a:avLst/>
          </a:prstGeom>
        </p:spPr>
      </p:pic>
      <p:cxnSp>
        <p:nvCxnSpPr>
          <p:cNvPr id="25" name="直接连接符 24"/>
          <p:cNvCxnSpPr>
            <a:stCxn id="23" idx="2"/>
            <a:endCxn id="21" idx="1"/>
          </p:cNvCxnSpPr>
          <p:nvPr/>
        </p:nvCxnSpPr>
        <p:spPr bwMode="auto">
          <a:xfrm>
            <a:off x="6558915" y="1881162"/>
            <a:ext cx="955503" cy="4134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>
            <a:stCxn id="24" idx="3"/>
            <a:endCxn id="21" idx="1"/>
          </p:cNvCxnSpPr>
          <p:nvPr/>
        </p:nvCxnSpPr>
        <p:spPr bwMode="auto">
          <a:xfrm>
            <a:off x="6819002" y="2290724"/>
            <a:ext cx="695416" cy="391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2" idx="2"/>
            <a:endCxn id="21" idx="1"/>
          </p:cNvCxnSpPr>
          <p:nvPr/>
        </p:nvCxnSpPr>
        <p:spPr bwMode="auto">
          <a:xfrm>
            <a:off x="7282863" y="1838944"/>
            <a:ext cx="231555" cy="45569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文本框 27"/>
          <p:cNvSpPr txBox="1"/>
          <p:nvPr/>
        </p:nvSpPr>
        <p:spPr bwMode="auto">
          <a:xfrm>
            <a:off x="7417364" y="3340817"/>
            <a:ext cx="55136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ONU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7417364" y="2407361"/>
            <a:ext cx="55136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ONU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cxnSp>
        <p:nvCxnSpPr>
          <p:cNvPr id="30" name="直接连接符 29"/>
          <p:cNvCxnSpPr>
            <a:stCxn id="21" idx="3"/>
          </p:cNvCxnSpPr>
          <p:nvPr/>
        </p:nvCxnSpPr>
        <p:spPr bwMode="auto">
          <a:xfrm>
            <a:off x="7871677" y="2294642"/>
            <a:ext cx="867488" cy="1306433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911" y="4844404"/>
            <a:ext cx="466273" cy="9274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332" y="5361774"/>
            <a:ext cx="399430" cy="29433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536" y="4750371"/>
            <a:ext cx="348757" cy="29726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7751" y="5338242"/>
            <a:ext cx="302326" cy="309088"/>
          </a:xfrm>
          <a:prstGeom prst="rect">
            <a:avLst/>
          </a:prstGeom>
        </p:spPr>
      </p:pic>
      <p:cxnSp>
        <p:nvCxnSpPr>
          <p:cNvPr id="35" name="直接连接符 34"/>
          <p:cNvCxnSpPr>
            <a:stCxn id="33" idx="3"/>
            <a:endCxn id="31" idx="1"/>
          </p:cNvCxnSpPr>
          <p:nvPr/>
        </p:nvCxnSpPr>
        <p:spPr bwMode="auto">
          <a:xfrm flipV="1">
            <a:off x="6733293" y="4890776"/>
            <a:ext cx="726618" cy="8229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cxnSp>
        <p:nvCxnSpPr>
          <p:cNvPr id="36" name="直接连接符 35"/>
          <p:cNvCxnSpPr>
            <a:stCxn id="31" idx="0"/>
            <a:endCxn id="44" idx="1"/>
          </p:cNvCxnSpPr>
          <p:nvPr/>
        </p:nvCxnSpPr>
        <p:spPr bwMode="auto">
          <a:xfrm flipV="1">
            <a:off x="7693048" y="3697507"/>
            <a:ext cx="1015912" cy="1146897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cxnSp>
        <p:nvCxnSpPr>
          <p:cNvPr id="37" name="直接连接符 36"/>
          <p:cNvCxnSpPr>
            <a:stCxn id="34" idx="3"/>
          </p:cNvCxnSpPr>
          <p:nvPr/>
        </p:nvCxnSpPr>
        <p:spPr bwMode="auto">
          <a:xfrm flipV="1">
            <a:off x="6710077" y="4905100"/>
            <a:ext cx="795694" cy="587686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cxnSp>
        <p:nvCxnSpPr>
          <p:cNvPr id="38" name="直接连接符 37"/>
          <p:cNvCxnSpPr>
            <a:stCxn id="32" idx="0"/>
            <a:endCxn id="31" idx="2"/>
          </p:cNvCxnSpPr>
          <p:nvPr/>
        </p:nvCxnSpPr>
        <p:spPr bwMode="auto">
          <a:xfrm flipV="1">
            <a:off x="7693047" y="4937148"/>
            <a:ext cx="1" cy="424626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8064" y="5096008"/>
            <a:ext cx="509966" cy="117516"/>
          </a:xfrm>
          <a:prstGeom prst="rect">
            <a:avLst/>
          </a:prstGeom>
        </p:spPr>
      </p:pic>
      <p:cxnSp>
        <p:nvCxnSpPr>
          <p:cNvPr id="40" name="直接连接符 39"/>
          <p:cNvCxnSpPr>
            <a:endCxn id="43" idx="0"/>
          </p:cNvCxnSpPr>
          <p:nvPr/>
        </p:nvCxnSpPr>
        <p:spPr bwMode="auto">
          <a:xfrm flipH="1">
            <a:off x="8500125" y="3782179"/>
            <a:ext cx="254144" cy="1114526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cxnSp>
        <p:nvCxnSpPr>
          <p:cNvPr id="41" name="直接连接符 40"/>
          <p:cNvCxnSpPr>
            <a:endCxn id="42" idx="0"/>
          </p:cNvCxnSpPr>
          <p:nvPr/>
        </p:nvCxnSpPr>
        <p:spPr bwMode="auto">
          <a:xfrm>
            <a:off x="8439111" y="5052489"/>
            <a:ext cx="1" cy="209645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4575" y="5262134"/>
            <a:ext cx="709071" cy="49715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6" y="4896706"/>
            <a:ext cx="357259" cy="26194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8960" y="3559240"/>
            <a:ext cx="259959" cy="276534"/>
          </a:xfrm>
          <a:prstGeom prst="rect">
            <a:avLst/>
          </a:prstGeom>
        </p:spPr>
      </p:pic>
      <p:sp>
        <p:nvSpPr>
          <p:cNvPr id="45" name="圆角矩形 44"/>
          <p:cNvSpPr/>
          <p:nvPr/>
        </p:nvSpPr>
        <p:spPr bwMode="auto">
          <a:xfrm>
            <a:off x="6263877" y="1574612"/>
            <a:ext cx="1731649" cy="1063063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 bwMode="auto">
          <a:xfrm>
            <a:off x="6215103" y="2348107"/>
            <a:ext cx="687623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SWitch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 bwMode="auto">
          <a:xfrm>
            <a:off x="6611585" y="1766005"/>
            <a:ext cx="669990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Roteador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 bwMode="auto">
          <a:xfrm>
            <a:off x="7320501" y="1768443"/>
            <a:ext cx="472820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PABX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6247744" y="2997853"/>
            <a:ext cx="1731649" cy="130277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 bwMode="auto">
          <a:xfrm>
            <a:off x="7302755" y="4610615"/>
            <a:ext cx="525719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ONT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 bwMode="auto">
          <a:xfrm>
            <a:off x="6366587" y="5006678"/>
            <a:ext cx="384655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PC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 rot="10800000" flipV="1">
            <a:off x="6253722" y="5585510"/>
            <a:ext cx="828000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Telefone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 bwMode="auto">
          <a:xfrm rot="10800000" flipV="1">
            <a:off x="7231895" y="5144790"/>
            <a:ext cx="609970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STB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 rot="10800000" flipV="1">
            <a:off x="7336629" y="5593013"/>
            <a:ext cx="609970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cs typeface="Huawei Sans" panose="020C0503030203020204" pitchFamily="34" charset="0"/>
              </a:rPr>
              <a:t>TV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8080101" y="4612006"/>
            <a:ext cx="532131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 err="1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MxU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6256449" y="4630918"/>
            <a:ext cx="1707304" cy="1195924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8046001" y="4630940"/>
            <a:ext cx="904603" cy="1195924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 bwMode="auto">
          <a:xfrm>
            <a:off x="6182214" y="1264325"/>
            <a:ext cx="578619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b="1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FTTO</a:t>
            </a:r>
            <a:endParaRPr lang="zh-CN" altLang="en-US" sz="1200" b="1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 bwMode="auto">
          <a:xfrm>
            <a:off x="6171795" y="2724999"/>
            <a:ext cx="59945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b="1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FTTM</a:t>
            </a:r>
            <a:endParaRPr lang="zh-CN" altLang="en-US" sz="1200" b="1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 bwMode="auto">
          <a:xfrm>
            <a:off x="6184619" y="4357531"/>
            <a:ext cx="573809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b="1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FTTH</a:t>
            </a:r>
            <a:endParaRPr lang="zh-CN" altLang="en-US" sz="1200" b="1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 bwMode="auto">
          <a:xfrm>
            <a:off x="8015010" y="4358759"/>
            <a:ext cx="549764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b="1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FTTB</a:t>
            </a:r>
            <a:endParaRPr lang="zh-CN" altLang="en-US" sz="1200" b="1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2945" y="2345607"/>
            <a:ext cx="466273" cy="92744"/>
          </a:xfrm>
          <a:prstGeom prst="rect">
            <a:avLst/>
          </a:prstGeom>
        </p:spPr>
      </p:pic>
      <p:cxnSp>
        <p:nvCxnSpPr>
          <p:cNvPr id="63" name="直接连接符 62"/>
          <p:cNvCxnSpPr>
            <a:stCxn id="62" idx="2"/>
            <a:endCxn id="10" idx="0"/>
          </p:cNvCxnSpPr>
          <p:nvPr/>
        </p:nvCxnSpPr>
        <p:spPr bwMode="auto">
          <a:xfrm>
            <a:off x="9556082" y="2438351"/>
            <a:ext cx="5712" cy="990161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sp>
        <p:nvSpPr>
          <p:cNvPr id="64" name="Freeform 6"/>
          <p:cNvSpPr>
            <a:spLocks noChangeAspect="1" noEditPoints="1"/>
          </p:cNvSpPr>
          <p:nvPr/>
        </p:nvSpPr>
        <p:spPr bwMode="auto">
          <a:xfrm>
            <a:off x="9322945" y="1675188"/>
            <a:ext cx="467219" cy="497396"/>
          </a:xfrm>
          <a:custGeom>
            <a:avLst/>
            <a:gdLst/>
            <a:ahLst/>
            <a:cxnLst>
              <a:cxn ang="0">
                <a:pos x="12772" y="618"/>
              </a:cxn>
              <a:cxn ang="0">
                <a:pos x="0" y="15651"/>
              </a:cxn>
              <a:cxn ang="0">
                <a:pos x="1941" y="4867"/>
              </a:cxn>
              <a:cxn ang="0">
                <a:pos x="5964" y="4867"/>
              </a:cxn>
              <a:cxn ang="0">
                <a:pos x="7512" y="618"/>
              </a:cxn>
              <a:cxn ang="0">
                <a:pos x="1277" y="12419"/>
              </a:cxn>
              <a:cxn ang="0">
                <a:pos x="5523" y="7916"/>
              </a:cxn>
              <a:cxn ang="0">
                <a:pos x="4108" y="7916"/>
              </a:cxn>
              <a:cxn ang="0">
                <a:pos x="2692" y="7916"/>
              </a:cxn>
              <a:cxn ang="0">
                <a:pos x="1277" y="7916"/>
              </a:cxn>
              <a:cxn ang="0">
                <a:pos x="5523" y="9417"/>
              </a:cxn>
              <a:cxn ang="0">
                <a:pos x="4108" y="9417"/>
              </a:cxn>
              <a:cxn ang="0">
                <a:pos x="2692" y="9417"/>
              </a:cxn>
              <a:cxn ang="0">
                <a:pos x="1277" y="9417"/>
              </a:cxn>
              <a:cxn ang="0">
                <a:pos x="5523" y="10919"/>
              </a:cxn>
              <a:cxn ang="0">
                <a:pos x="4108" y="10919"/>
              </a:cxn>
              <a:cxn ang="0">
                <a:pos x="2692" y="10919"/>
              </a:cxn>
              <a:cxn ang="0">
                <a:pos x="1277" y="10919"/>
              </a:cxn>
              <a:cxn ang="0">
                <a:pos x="5523" y="12419"/>
              </a:cxn>
              <a:cxn ang="0">
                <a:pos x="4108" y="12419"/>
              </a:cxn>
              <a:cxn ang="0">
                <a:pos x="2692" y="12419"/>
              </a:cxn>
              <a:cxn ang="0">
                <a:pos x="8086" y="1911"/>
              </a:cxn>
              <a:cxn ang="0">
                <a:pos x="8086" y="12419"/>
              </a:cxn>
              <a:cxn ang="0">
                <a:pos x="9500" y="12419"/>
              </a:cxn>
              <a:cxn ang="0">
                <a:pos x="10915" y="12419"/>
              </a:cxn>
              <a:cxn ang="0">
                <a:pos x="12331" y="12419"/>
              </a:cxn>
              <a:cxn ang="0">
                <a:pos x="8086" y="10919"/>
              </a:cxn>
              <a:cxn ang="0">
                <a:pos x="9500" y="10919"/>
              </a:cxn>
              <a:cxn ang="0">
                <a:pos x="10915" y="10919"/>
              </a:cxn>
              <a:cxn ang="0">
                <a:pos x="12331" y="10919"/>
              </a:cxn>
              <a:cxn ang="0">
                <a:pos x="8086" y="9417"/>
              </a:cxn>
              <a:cxn ang="0">
                <a:pos x="9500" y="9417"/>
              </a:cxn>
              <a:cxn ang="0">
                <a:pos x="10915" y="9417"/>
              </a:cxn>
              <a:cxn ang="0">
                <a:pos x="12331" y="9417"/>
              </a:cxn>
              <a:cxn ang="0">
                <a:pos x="8086" y="7916"/>
              </a:cxn>
              <a:cxn ang="0">
                <a:pos x="9500" y="7916"/>
              </a:cxn>
              <a:cxn ang="0">
                <a:pos x="10915" y="7916"/>
              </a:cxn>
              <a:cxn ang="0">
                <a:pos x="12331" y="7916"/>
              </a:cxn>
              <a:cxn ang="0">
                <a:pos x="8086" y="6414"/>
              </a:cxn>
              <a:cxn ang="0">
                <a:pos x="9500" y="6414"/>
              </a:cxn>
              <a:cxn ang="0">
                <a:pos x="10915" y="6414"/>
              </a:cxn>
              <a:cxn ang="0">
                <a:pos x="12331" y="6414"/>
              </a:cxn>
              <a:cxn ang="0">
                <a:pos x="8086" y="4914"/>
              </a:cxn>
              <a:cxn ang="0">
                <a:pos x="9500" y="4914"/>
              </a:cxn>
              <a:cxn ang="0">
                <a:pos x="10915" y="4914"/>
              </a:cxn>
              <a:cxn ang="0">
                <a:pos x="12331" y="4914"/>
              </a:cxn>
              <a:cxn ang="0">
                <a:pos x="8086" y="3413"/>
              </a:cxn>
              <a:cxn ang="0">
                <a:pos x="9500" y="3413"/>
              </a:cxn>
              <a:cxn ang="0">
                <a:pos x="10915" y="3413"/>
              </a:cxn>
              <a:cxn ang="0">
                <a:pos x="9500" y="1911"/>
              </a:cxn>
              <a:cxn ang="0">
                <a:pos x="10915" y="1911"/>
              </a:cxn>
              <a:cxn ang="0">
                <a:pos x="12331" y="1911"/>
              </a:cxn>
              <a:cxn ang="0">
                <a:pos x="12331" y="3413"/>
              </a:cxn>
            </a:cxnLst>
            <a:rect l="0" t="0" r="r" b="b"/>
            <a:pathLst>
              <a:path w="16169" h="15651">
                <a:moveTo>
                  <a:pt x="7512" y="618"/>
                </a:moveTo>
                <a:lnTo>
                  <a:pt x="8749" y="618"/>
                </a:lnTo>
                <a:lnTo>
                  <a:pt x="8749" y="0"/>
                </a:lnTo>
                <a:lnTo>
                  <a:pt x="12772" y="0"/>
                </a:lnTo>
                <a:lnTo>
                  <a:pt x="12772" y="618"/>
                </a:lnTo>
                <a:lnTo>
                  <a:pt x="14010" y="618"/>
                </a:lnTo>
                <a:lnTo>
                  <a:pt x="14010" y="13875"/>
                </a:lnTo>
                <a:lnTo>
                  <a:pt x="16169" y="13875"/>
                </a:lnTo>
                <a:lnTo>
                  <a:pt x="16169" y="15651"/>
                </a:lnTo>
                <a:lnTo>
                  <a:pt x="0" y="15651"/>
                </a:lnTo>
                <a:lnTo>
                  <a:pt x="0" y="13875"/>
                </a:lnTo>
                <a:lnTo>
                  <a:pt x="781" y="13875"/>
                </a:lnTo>
                <a:lnTo>
                  <a:pt x="781" y="6103"/>
                </a:lnTo>
                <a:lnTo>
                  <a:pt x="1941" y="6103"/>
                </a:lnTo>
                <a:lnTo>
                  <a:pt x="1941" y="4867"/>
                </a:lnTo>
                <a:lnTo>
                  <a:pt x="4469" y="4867"/>
                </a:lnTo>
                <a:lnTo>
                  <a:pt x="4469" y="2808"/>
                </a:lnTo>
                <a:lnTo>
                  <a:pt x="5088" y="2808"/>
                </a:lnTo>
                <a:lnTo>
                  <a:pt x="5088" y="4867"/>
                </a:lnTo>
                <a:lnTo>
                  <a:pt x="5964" y="4867"/>
                </a:lnTo>
                <a:lnTo>
                  <a:pt x="5964" y="6103"/>
                </a:lnTo>
                <a:lnTo>
                  <a:pt x="7124" y="6103"/>
                </a:lnTo>
                <a:lnTo>
                  <a:pt x="7124" y="13875"/>
                </a:lnTo>
                <a:lnTo>
                  <a:pt x="7512" y="13875"/>
                </a:lnTo>
                <a:lnTo>
                  <a:pt x="7512" y="618"/>
                </a:lnTo>
                <a:close/>
                <a:moveTo>
                  <a:pt x="1277" y="12419"/>
                </a:moveTo>
                <a:lnTo>
                  <a:pt x="2383" y="12419"/>
                </a:lnTo>
                <a:lnTo>
                  <a:pt x="2383" y="13523"/>
                </a:lnTo>
                <a:lnTo>
                  <a:pt x="1277" y="13523"/>
                </a:lnTo>
                <a:lnTo>
                  <a:pt x="1277" y="12419"/>
                </a:lnTo>
                <a:close/>
                <a:moveTo>
                  <a:pt x="5523" y="7916"/>
                </a:moveTo>
                <a:lnTo>
                  <a:pt x="6628" y="7916"/>
                </a:lnTo>
                <a:lnTo>
                  <a:pt x="6628" y="9020"/>
                </a:lnTo>
                <a:lnTo>
                  <a:pt x="5523" y="9020"/>
                </a:lnTo>
                <a:lnTo>
                  <a:pt x="5523" y="7916"/>
                </a:lnTo>
                <a:close/>
                <a:moveTo>
                  <a:pt x="4108" y="7916"/>
                </a:moveTo>
                <a:lnTo>
                  <a:pt x="5213" y="7916"/>
                </a:lnTo>
                <a:lnTo>
                  <a:pt x="5213" y="9020"/>
                </a:lnTo>
                <a:lnTo>
                  <a:pt x="4108" y="9020"/>
                </a:lnTo>
                <a:lnTo>
                  <a:pt x="4108" y="7916"/>
                </a:lnTo>
                <a:close/>
                <a:moveTo>
                  <a:pt x="2692" y="7916"/>
                </a:moveTo>
                <a:lnTo>
                  <a:pt x="3798" y="7916"/>
                </a:lnTo>
                <a:lnTo>
                  <a:pt x="3798" y="9020"/>
                </a:lnTo>
                <a:lnTo>
                  <a:pt x="2692" y="9020"/>
                </a:lnTo>
                <a:lnTo>
                  <a:pt x="2692" y="7916"/>
                </a:lnTo>
                <a:close/>
                <a:moveTo>
                  <a:pt x="1277" y="7916"/>
                </a:moveTo>
                <a:lnTo>
                  <a:pt x="2383" y="7916"/>
                </a:lnTo>
                <a:lnTo>
                  <a:pt x="2383" y="9020"/>
                </a:lnTo>
                <a:lnTo>
                  <a:pt x="1277" y="9020"/>
                </a:lnTo>
                <a:lnTo>
                  <a:pt x="1277" y="7916"/>
                </a:lnTo>
                <a:close/>
                <a:moveTo>
                  <a:pt x="5523" y="9417"/>
                </a:moveTo>
                <a:lnTo>
                  <a:pt x="6628" y="9417"/>
                </a:lnTo>
                <a:lnTo>
                  <a:pt x="6628" y="10521"/>
                </a:lnTo>
                <a:lnTo>
                  <a:pt x="5523" y="10521"/>
                </a:lnTo>
                <a:lnTo>
                  <a:pt x="5523" y="9417"/>
                </a:lnTo>
                <a:close/>
                <a:moveTo>
                  <a:pt x="4108" y="9417"/>
                </a:moveTo>
                <a:lnTo>
                  <a:pt x="5213" y="9417"/>
                </a:lnTo>
                <a:lnTo>
                  <a:pt x="5213" y="10521"/>
                </a:lnTo>
                <a:lnTo>
                  <a:pt x="4108" y="10521"/>
                </a:lnTo>
                <a:lnTo>
                  <a:pt x="4108" y="9417"/>
                </a:lnTo>
                <a:close/>
                <a:moveTo>
                  <a:pt x="2692" y="9417"/>
                </a:moveTo>
                <a:lnTo>
                  <a:pt x="3798" y="9417"/>
                </a:lnTo>
                <a:lnTo>
                  <a:pt x="3798" y="10521"/>
                </a:lnTo>
                <a:lnTo>
                  <a:pt x="2692" y="10521"/>
                </a:lnTo>
                <a:lnTo>
                  <a:pt x="2692" y="9417"/>
                </a:lnTo>
                <a:close/>
                <a:moveTo>
                  <a:pt x="1277" y="9417"/>
                </a:moveTo>
                <a:lnTo>
                  <a:pt x="2383" y="9417"/>
                </a:lnTo>
                <a:lnTo>
                  <a:pt x="2383" y="10521"/>
                </a:lnTo>
                <a:lnTo>
                  <a:pt x="1277" y="10521"/>
                </a:lnTo>
                <a:lnTo>
                  <a:pt x="1277" y="9417"/>
                </a:lnTo>
                <a:close/>
                <a:moveTo>
                  <a:pt x="5523" y="10919"/>
                </a:moveTo>
                <a:lnTo>
                  <a:pt x="6628" y="10919"/>
                </a:lnTo>
                <a:lnTo>
                  <a:pt x="6628" y="12023"/>
                </a:lnTo>
                <a:lnTo>
                  <a:pt x="5523" y="12023"/>
                </a:lnTo>
                <a:lnTo>
                  <a:pt x="5523" y="10919"/>
                </a:lnTo>
                <a:close/>
                <a:moveTo>
                  <a:pt x="4108" y="10919"/>
                </a:moveTo>
                <a:lnTo>
                  <a:pt x="5213" y="10919"/>
                </a:lnTo>
                <a:lnTo>
                  <a:pt x="5213" y="12023"/>
                </a:lnTo>
                <a:lnTo>
                  <a:pt x="4108" y="12023"/>
                </a:lnTo>
                <a:lnTo>
                  <a:pt x="4108" y="10919"/>
                </a:lnTo>
                <a:close/>
                <a:moveTo>
                  <a:pt x="2692" y="10919"/>
                </a:moveTo>
                <a:lnTo>
                  <a:pt x="3798" y="10919"/>
                </a:lnTo>
                <a:lnTo>
                  <a:pt x="3798" y="12023"/>
                </a:lnTo>
                <a:lnTo>
                  <a:pt x="2692" y="12023"/>
                </a:lnTo>
                <a:lnTo>
                  <a:pt x="2692" y="10919"/>
                </a:lnTo>
                <a:close/>
                <a:moveTo>
                  <a:pt x="1277" y="10919"/>
                </a:moveTo>
                <a:lnTo>
                  <a:pt x="2383" y="10919"/>
                </a:lnTo>
                <a:lnTo>
                  <a:pt x="2383" y="12023"/>
                </a:lnTo>
                <a:lnTo>
                  <a:pt x="1277" y="12023"/>
                </a:lnTo>
                <a:lnTo>
                  <a:pt x="1277" y="10919"/>
                </a:lnTo>
                <a:close/>
                <a:moveTo>
                  <a:pt x="5523" y="12419"/>
                </a:moveTo>
                <a:lnTo>
                  <a:pt x="6628" y="12419"/>
                </a:lnTo>
                <a:lnTo>
                  <a:pt x="6628" y="13523"/>
                </a:lnTo>
                <a:lnTo>
                  <a:pt x="5523" y="13523"/>
                </a:lnTo>
                <a:lnTo>
                  <a:pt x="5523" y="12419"/>
                </a:lnTo>
                <a:close/>
                <a:moveTo>
                  <a:pt x="4108" y="12419"/>
                </a:moveTo>
                <a:lnTo>
                  <a:pt x="5213" y="12419"/>
                </a:lnTo>
                <a:lnTo>
                  <a:pt x="5213" y="13523"/>
                </a:lnTo>
                <a:lnTo>
                  <a:pt x="4108" y="13523"/>
                </a:lnTo>
                <a:lnTo>
                  <a:pt x="4108" y="12419"/>
                </a:lnTo>
                <a:close/>
                <a:moveTo>
                  <a:pt x="2692" y="12419"/>
                </a:moveTo>
                <a:lnTo>
                  <a:pt x="3798" y="12419"/>
                </a:lnTo>
                <a:lnTo>
                  <a:pt x="3798" y="13523"/>
                </a:lnTo>
                <a:lnTo>
                  <a:pt x="2692" y="13523"/>
                </a:lnTo>
                <a:lnTo>
                  <a:pt x="2692" y="12419"/>
                </a:lnTo>
                <a:close/>
                <a:moveTo>
                  <a:pt x="8086" y="1911"/>
                </a:moveTo>
                <a:lnTo>
                  <a:pt x="9191" y="1911"/>
                </a:lnTo>
                <a:lnTo>
                  <a:pt x="9191" y="3015"/>
                </a:lnTo>
                <a:lnTo>
                  <a:pt x="8086" y="3015"/>
                </a:lnTo>
                <a:lnTo>
                  <a:pt x="8086" y="1911"/>
                </a:lnTo>
                <a:close/>
                <a:moveTo>
                  <a:pt x="8086" y="12419"/>
                </a:moveTo>
                <a:lnTo>
                  <a:pt x="9191" y="12419"/>
                </a:lnTo>
                <a:lnTo>
                  <a:pt x="9191" y="13523"/>
                </a:lnTo>
                <a:lnTo>
                  <a:pt x="8086" y="13523"/>
                </a:lnTo>
                <a:lnTo>
                  <a:pt x="8086" y="12419"/>
                </a:lnTo>
                <a:close/>
                <a:moveTo>
                  <a:pt x="9500" y="12419"/>
                </a:moveTo>
                <a:lnTo>
                  <a:pt x="10606" y="12419"/>
                </a:lnTo>
                <a:lnTo>
                  <a:pt x="10606" y="13523"/>
                </a:lnTo>
                <a:lnTo>
                  <a:pt x="9500" y="13523"/>
                </a:lnTo>
                <a:lnTo>
                  <a:pt x="9500" y="12419"/>
                </a:lnTo>
                <a:close/>
                <a:moveTo>
                  <a:pt x="10915" y="12419"/>
                </a:moveTo>
                <a:lnTo>
                  <a:pt x="12021" y="12419"/>
                </a:lnTo>
                <a:lnTo>
                  <a:pt x="12021" y="13523"/>
                </a:lnTo>
                <a:lnTo>
                  <a:pt x="10915" y="13523"/>
                </a:lnTo>
                <a:lnTo>
                  <a:pt x="10915" y="12419"/>
                </a:lnTo>
                <a:close/>
                <a:moveTo>
                  <a:pt x="12331" y="12419"/>
                </a:moveTo>
                <a:lnTo>
                  <a:pt x="13436" y="12419"/>
                </a:lnTo>
                <a:lnTo>
                  <a:pt x="13436" y="13523"/>
                </a:lnTo>
                <a:lnTo>
                  <a:pt x="12331" y="13523"/>
                </a:lnTo>
                <a:lnTo>
                  <a:pt x="12331" y="12419"/>
                </a:lnTo>
                <a:close/>
                <a:moveTo>
                  <a:pt x="8086" y="10919"/>
                </a:moveTo>
                <a:lnTo>
                  <a:pt x="9191" y="10919"/>
                </a:lnTo>
                <a:lnTo>
                  <a:pt x="9191" y="12023"/>
                </a:lnTo>
                <a:lnTo>
                  <a:pt x="8086" y="12023"/>
                </a:lnTo>
                <a:lnTo>
                  <a:pt x="8086" y="10919"/>
                </a:lnTo>
                <a:close/>
                <a:moveTo>
                  <a:pt x="9500" y="10919"/>
                </a:moveTo>
                <a:lnTo>
                  <a:pt x="10606" y="10919"/>
                </a:lnTo>
                <a:lnTo>
                  <a:pt x="10606" y="12023"/>
                </a:lnTo>
                <a:lnTo>
                  <a:pt x="9500" y="12023"/>
                </a:lnTo>
                <a:lnTo>
                  <a:pt x="9500" y="10919"/>
                </a:lnTo>
                <a:close/>
                <a:moveTo>
                  <a:pt x="10915" y="10919"/>
                </a:moveTo>
                <a:lnTo>
                  <a:pt x="12021" y="10919"/>
                </a:lnTo>
                <a:lnTo>
                  <a:pt x="12021" y="12023"/>
                </a:lnTo>
                <a:lnTo>
                  <a:pt x="10915" y="12023"/>
                </a:lnTo>
                <a:lnTo>
                  <a:pt x="10915" y="10919"/>
                </a:lnTo>
                <a:close/>
                <a:moveTo>
                  <a:pt x="12331" y="10919"/>
                </a:moveTo>
                <a:lnTo>
                  <a:pt x="13436" y="10919"/>
                </a:lnTo>
                <a:lnTo>
                  <a:pt x="13436" y="12023"/>
                </a:lnTo>
                <a:lnTo>
                  <a:pt x="12331" y="12023"/>
                </a:lnTo>
                <a:lnTo>
                  <a:pt x="12331" y="10919"/>
                </a:lnTo>
                <a:close/>
                <a:moveTo>
                  <a:pt x="8086" y="9417"/>
                </a:moveTo>
                <a:lnTo>
                  <a:pt x="9191" y="9417"/>
                </a:lnTo>
                <a:lnTo>
                  <a:pt x="9191" y="10521"/>
                </a:lnTo>
                <a:lnTo>
                  <a:pt x="8086" y="10521"/>
                </a:lnTo>
                <a:lnTo>
                  <a:pt x="8086" y="9417"/>
                </a:lnTo>
                <a:close/>
                <a:moveTo>
                  <a:pt x="9500" y="9417"/>
                </a:moveTo>
                <a:lnTo>
                  <a:pt x="10606" y="9417"/>
                </a:lnTo>
                <a:lnTo>
                  <a:pt x="10606" y="10521"/>
                </a:lnTo>
                <a:lnTo>
                  <a:pt x="9500" y="10521"/>
                </a:lnTo>
                <a:lnTo>
                  <a:pt x="9500" y="9417"/>
                </a:lnTo>
                <a:close/>
                <a:moveTo>
                  <a:pt x="10915" y="9417"/>
                </a:moveTo>
                <a:lnTo>
                  <a:pt x="12021" y="9417"/>
                </a:lnTo>
                <a:lnTo>
                  <a:pt x="12021" y="10521"/>
                </a:lnTo>
                <a:lnTo>
                  <a:pt x="10915" y="10521"/>
                </a:lnTo>
                <a:lnTo>
                  <a:pt x="10915" y="9417"/>
                </a:lnTo>
                <a:close/>
                <a:moveTo>
                  <a:pt x="12331" y="9417"/>
                </a:moveTo>
                <a:lnTo>
                  <a:pt x="13436" y="9417"/>
                </a:lnTo>
                <a:lnTo>
                  <a:pt x="13436" y="10521"/>
                </a:lnTo>
                <a:lnTo>
                  <a:pt x="12331" y="10521"/>
                </a:lnTo>
                <a:lnTo>
                  <a:pt x="12331" y="9417"/>
                </a:lnTo>
                <a:close/>
                <a:moveTo>
                  <a:pt x="8086" y="7916"/>
                </a:moveTo>
                <a:lnTo>
                  <a:pt x="9191" y="7916"/>
                </a:lnTo>
                <a:lnTo>
                  <a:pt x="9191" y="9020"/>
                </a:lnTo>
                <a:lnTo>
                  <a:pt x="8086" y="9020"/>
                </a:lnTo>
                <a:lnTo>
                  <a:pt x="8086" y="7916"/>
                </a:lnTo>
                <a:close/>
                <a:moveTo>
                  <a:pt x="9500" y="7916"/>
                </a:moveTo>
                <a:lnTo>
                  <a:pt x="10606" y="7916"/>
                </a:lnTo>
                <a:lnTo>
                  <a:pt x="10606" y="9020"/>
                </a:lnTo>
                <a:lnTo>
                  <a:pt x="9500" y="9020"/>
                </a:lnTo>
                <a:lnTo>
                  <a:pt x="9500" y="7916"/>
                </a:lnTo>
                <a:close/>
                <a:moveTo>
                  <a:pt x="10915" y="7916"/>
                </a:moveTo>
                <a:lnTo>
                  <a:pt x="12021" y="7916"/>
                </a:lnTo>
                <a:lnTo>
                  <a:pt x="12021" y="9020"/>
                </a:lnTo>
                <a:lnTo>
                  <a:pt x="10915" y="9020"/>
                </a:lnTo>
                <a:lnTo>
                  <a:pt x="10915" y="7916"/>
                </a:lnTo>
                <a:close/>
                <a:moveTo>
                  <a:pt x="12331" y="7916"/>
                </a:moveTo>
                <a:lnTo>
                  <a:pt x="13436" y="7916"/>
                </a:lnTo>
                <a:lnTo>
                  <a:pt x="13436" y="9020"/>
                </a:lnTo>
                <a:lnTo>
                  <a:pt x="12331" y="9020"/>
                </a:lnTo>
                <a:lnTo>
                  <a:pt x="12331" y="7916"/>
                </a:lnTo>
                <a:close/>
                <a:moveTo>
                  <a:pt x="8086" y="6414"/>
                </a:moveTo>
                <a:lnTo>
                  <a:pt x="9191" y="6414"/>
                </a:lnTo>
                <a:lnTo>
                  <a:pt x="9191" y="7518"/>
                </a:lnTo>
                <a:lnTo>
                  <a:pt x="8086" y="7518"/>
                </a:lnTo>
                <a:lnTo>
                  <a:pt x="8086" y="6414"/>
                </a:lnTo>
                <a:close/>
                <a:moveTo>
                  <a:pt x="9500" y="6414"/>
                </a:moveTo>
                <a:lnTo>
                  <a:pt x="10606" y="6414"/>
                </a:lnTo>
                <a:lnTo>
                  <a:pt x="10606" y="7518"/>
                </a:lnTo>
                <a:lnTo>
                  <a:pt x="9500" y="7518"/>
                </a:lnTo>
                <a:lnTo>
                  <a:pt x="9500" y="6414"/>
                </a:lnTo>
                <a:close/>
                <a:moveTo>
                  <a:pt x="10915" y="6414"/>
                </a:moveTo>
                <a:lnTo>
                  <a:pt x="12021" y="6414"/>
                </a:lnTo>
                <a:lnTo>
                  <a:pt x="12021" y="7518"/>
                </a:lnTo>
                <a:lnTo>
                  <a:pt x="10915" y="7518"/>
                </a:lnTo>
                <a:lnTo>
                  <a:pt x="10915" y="6414"/>
                </a:lnTo>
                <a:close/>
                <a:moveTo>
                  <a:pt x="12331" y="6414"/>
                </a:moveTo>
                <a:lnTo>
                  <a:pt x="13436" y="6414"/>
                </a:lnTo>
                <a:lnTo>
                  <a:pt x="13436" y="7518"/>
                </a:lnTo>
                <a:lnTo>
                  <a:pt x="12331" y="7518"/>
                </a:lnTo>
                <a:lnTo>
                  <a:pt x="12331" y="6414"/>
                </a:lnTo>
                <a:close/>
                <a:moveTo>
                  <a:pt x="8086" y="4914"/>
                </a:moveTo>
                <a:lnTo>
                  <a:pt x="9191" y="4914"/>
                </a:lnTo>
                <a:lnTo>
                  <a:pt x="9191" y="6018"/>
                </a:lnTo>
                <a:lnTo>
                  <a:pt x="8086" y="6018"/>
                </a:lnTo>
                <a:lnTo>
                  <a:pt x="8086" y="4914"/>
                </a:lnTo>
                <a:close/>
                <a:moveTo>
                  <a:pt x="9500" y="4914"/>
                </a:moveTo>
                <a:lnTo>
                  <a:pt x="10606" y="4914"/>
                </a:lnTo>
                <a:lnTo>
                  <a:pt x="10606" y="6018"/>
                </a:lnTo>
                <a:lnTo>
                  <a:pt x="9500" y="6018"/>
                </a:lnTo>
                <a:lnTo>
                  <a:pt x="9500" y="4914"/>
                </a:lnTo>
                <a:close/>
                <a:moveTo>
                  <a:pt x="10915" y="4914"/>
                </a:moveTo>
                <a:lnTo>
                  <a:pt x="12021" y="4914"/>
                </a:lnTo>
                <a:lnTo>
                  <a:pt x="12021" y="6018"/>
                </a:lnTo>
                <a:lnTo>
                  <a:pt x="10915" y="6018"/>
                </a:lnTo>
                <a:lnTo>
                  <a:pt x="10915" y="4914"/>
                </a:lnTo>
                <a:close/>
                <a:moveTo>
                  <a:pt x="12331" y="4914"/>
                </a:moveTo>
                <a:lnTo>
                  <a:pt x="13436" y="4914"/>
                </a:lnTo>
                <a:lnTo>
                  <a:pt x="13436" y="6018"/>
                </a:lnTo>
                <a:lnTo>
                  <a:pt x="12331" y="6018"/>
                </a:lnTo>
                <a:lnTo>
                  <a:pt x="12331" y="4914"/>
                </a:lnTo>
                <a:close/>
                <a:moveTo>
                  <a:pt x="8086" y="3413"/>
                </a:moveTo>
                <a:lnTo>
                  <a:pt x="9191" y="3413"/>
                </a:lnTo>
                <a:lnTo>
                  <a:pt x="9191" y="4516"/>
                </a:lnTo>
                <a:lnTo>
                  <a:pt x="8086" y="4516"/>
                </a:lnTo>
                <a:lnTo>
                  <a:pt x="8086" y="3413"/>
                </a:lnTo>
                <a:close/>
                <a:moveTo>
                  <a:pt x="9500" y="3413"/>
                </a:moveTo>
                <a:lnTo>
                  <a:pt x="10606" y="3413"/>
                </a:lnTo>
                <a:lnTo>
                  <a:pt x="10606" y="4516"/>
                </a:lnTo>
                <a:lnTo>
                  <a:pt x="9500" y="4516"/>
                </a:lnTo>
                <a:lnTo>
                  <a:pt x="9500" y="3413"/>
                </a:lnTo>
                <a:close/>
                <a:moveTo>
                  <a:pt x="10915" y="3413"/>
                </a:moveTo>
                <a:lnTo>
                  <a:pt x="12021" y="3413"/>
                </a:lnTo>
                <a:lnTo>
                  <a:pt x="12021" y="4516"/>
                </a:lnTo>
                <a:lnTo>
                  <a:pt x="10915" y="4516"/>
                </a:lnTo>
                <a:lnTo>
                  <a:pt x="10915" y="3413"/>
                </a:lnTo>
                <a:close/>
                <a:moveTo>
                  <a:pt x="9500" y="1911"/>
                </a:moveTo>
                <a:lnTo>
                  <a:pt x="10606" y="1911"/>
                </a:lnTo>
                <a:lnTo>
                  <a:pt x="10606" y="3015"/>
                </a:lnTo>
                <a:lnTo>
                  <a:pt x="9500" y="3015"/>
                </a:lnTo>
                <a:lnTo>
                  <a:pt x="9500" y="1911"/>
                </a:lnTo>
                <a:close/>
                <a:moveTo>
                  <a:pt x="10915" y="1911"/>
                </a:moveTo>
                <a:lnTo>
                  <a:pt x="12021" y="1911"/>
                </a:lnTo>
                <a:lnTo>
                  <a:pt x="12021" y="3015"/>
                </a:lnTo>
                <a:lnTo>
                  <a:pt x="10915" y="3015"/>
                </a:lnTo>
                <a:lnTo>
                  <a:pt x="10915" y="1911"/>
                </a:lnTo>
                <a:close/>
                <a:moveTo>
                  <a:pt x="12331" y="1911"/>
                </a:moveTo>
                <a:lnTo>
                  <a:pt x="13436" y="1911"/>
                </a:lnTo>
                <a:lnTo>
                  <a:pt x="13436" y="3015"/>
                </a:lnTo>
                <a:lnTo>
                  <a:pt x="12331" y="3015"/>
                </a:lnTo>
                <a:lnTo>
                  <a:pt x="12331" y="1911"/>
                </a:lnTo>
                <a:close/>
                <a:moveTo>
                  <a:pt x="12331" y="3413"/>
                </a:moveTo>
                <a:lnTo>
                  <a:pt x="13436" y="3413"/>
                </a:lnTo>
                <a:lnTo>
                  <a:pt x="13436" y="4516"/>
                </a:lnTo>
                <a:lnTo>
                  <a:pt x="12331" y="4516"/>
                </a:lnTo>
                <a:lnTo>
                  <a:pt x="12331" y="3413"/>
                </a:lnTo>
                <a:close/>
              </a:path>
            </a:pathLst>
          </a:custGeom>
          <a:solidFill>
            <a:srgbClr val="00AEE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Huawei Sans" panose="020C0503030203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 bwMode="auto">
          <a:xfrm flipV="1">
            <a:off x="10709217" y="2704116"/>
            <a:ext cx="537010" cy="498311"/>
          </a:xfrm>
          <a:prstGeom prst="line">
            <a:avLst/>
          </a:prstGeom>
          <a:ln w="25400">
            <a:solidFill>
              <a:schemeClr val="tx1"/>
            </a:solidFill>
          </a:ln>
        </p:spPr>
      </p:cxnSp>
      <p:cxnSp>
        <p:nvCxnSpPr>
          <p:cNvPr id="66" name="直接连接符 65"/>
          <p:cNvCxnSpPr>
            <a:stCxn id="62" idx="0"/>
          </p:cNvCxnSpPr>
          <p:nvPr/>
        </p:nvCxnSpPr>
        <p:spPr bwMode="auto">
          <a:xfrm flipV="1">
            <a:off x="9556082" y="2172586"/>
            <a:ext cx="1" cy="173021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pic>
        <p:nvPicPr>
          <p:cNvPr id="67" name="图片 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9334" y="5228692"/>
            <a:ext cx="349278" cy="282228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4974" y="5228692"/>
            <a:ext cx="349278" cy="282228"/>
          </a:xfrm>
          <a:prstGeom prst="rect">
            <a:avLst/>
          </a:prstGeom>
        </p:spPr>
      </p:pic>
      <p:cxnSp>
        <p:nvCxnSpPr>
          <p:cNvPr id="69" name="直接连接符 68"/>
          <p:cNvCxnSpPr>
            <a:stCxn id="10" idx="2"/>
            <a:endCxn id="72" idx="0"/>
          </p:cNvCxnSpPr>
          <p:nvPr/>
        </p:nvCxnSpPr>
        <p:spPr bwMode="auto">
          <a:xfrm>
            <a:off x="9561794" y="3966503"/>
            <a:ext cx="0" cy="692630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cxnSp>
        <p:nvCxnSpPr>
          <p:cNvPr id="70" name="直接连接符 69"/>
          <p:cNvCxnSpPr>
            <a:stCxn id="67" idx="0"/>
            <a:endCxn id="72" idx="2"/>
          </p:cNvCxnSpPr>
          <p:nvPr/>
        </p:nvCxnSpPr>
        <p:spPr bwMode="auto">
          <a:xfrm flipV="1">
            <a:off x="9313973" y="4921080"/>
            <a:ext cx="247821" cy="307612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cxnSp>
        <p:nvCxnSpPr>
          <p:cNvPr id="71" name="直接连接符 70"/>
          <p:cNvCxnSpPr>
            <a:stCxn id="72" idx="2"/>
            <a:endCxn id="68" idx="0"/>
          </p:cNvCxnSpPr>
          <p:nvPr/>
        </p:nvCxnSpPr>
        <p:spPr bwMode="auto">
          <a:xfrm>
            <a:off x="9561794" y="4921080"/>
            <a:ext cx="247819" cy="307612"/>
          </a:xfrm>
          <a:prstGeom prst="line">
            <a:avLst/>
          </a:prstGeom>
          <a:ln w="12700">
            <a:solidFill>
              <a:schemeClr val="tx1"/>
            </a:solidFill>
          </a:ln>
        </p:spPr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164" y="4659133"/>
            <a:ext cx="357259" cy="261947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 bwMode="auto">
          <a:xfrm>
            <a:off x="9543703" y="3905430"/>
            <a:ext cx="48724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OLT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 bwMode="auto">
          <a:xfrm>
            <a:off x="9782597" y="1851028"/>
            <a:ext cx="431143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VIP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 bwMode="auto">
          <a:xfrm>
            <a:off x="9764952" y="3430995"/>
            <a:ext cx="891204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E1/STM-1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 bwMode="auto">
          <a:xfrm>
            <a:off x="9506818" y="2884889"/>
            <a:ext cx="39587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GE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 bwMode="auto">
          <a:xfrm>
            <a:off x="9214057" y="4066166"/>
            <a:ext cx="39587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GE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 bwMode="auto">
          <a:xfrm>
            <a:off x="9791368" y="4631685"/>
            <a:ext cx="532131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Meio-fio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 bwMode="auto">
          <a:xfrm>
            <a:off x="9116417" y="5548541"/>
            <a:ext cx="987384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Assinantes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9101632" y="4630918"/>
            <a:ext cx="1038364" cy="1195923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 bwMode="auto">
          <a:xfrm>
            <a:off x="9017799" y="4346071"/>
            <a:ext cx="551367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b="1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FTTC</a:t>
            </a:r>
            <a:endParaRPr lang="zh-CN" altLang="en-US" sz="1200" b="1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 bwMode="auto">
          <a:xfrm>
            <a:off x="10258420" y="3900062"/>
            <a:ext cx="488850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PSN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 bwMode="auto">
          <a:xfrm>
            <a:off x="10246398" y="3204658"/>
            <a:ext cx="512895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DSS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 bwMode="auto">
          <a:xfrm>
            <a:off x="9762703" y="2266202"/>
            <a:ext cx="525719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ONT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 bwMode="auto">
          <a:xfrm>
            <a:off x="9762338" y="3617132"/>
            <a:ext cx="822274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dirty="0">
                <a:solidFill>
                  <a:srgbClr val="000000"/>
                </a:solidFill>
                <a:ea typeface="+mn-ea"/>
                <a:cs typeface="Huawei Sans" panose="020C0503030203020204" pitchFamily="34" charset="0"/>
              </a:rPr>
              <a:t>GE/10GE</a:t>
            </a:r>
            <a:endParaRPr lang="zh-CN" altLang="en-US" sz="1200" dirty="0">
              <a:solidFill>
                <a:srgbClr val="000000"/>
              </a:solidFill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0583" y="2371909"/>
            <a:ext cx="636845" cy="453973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 bwMode="auto">
          <a:xfrm>
            <a:off x="11142482" y="2571233"/>
            <a:ext cx="593045" cy="270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100" b="1" dirty="0">
                <a:solidFill>
                  <a:schemeClr val="bg1"/>
                </a:solidFill>
                <a:ea typeface="+mn-ea"/>
                <a:cs typeface="Huawei Sans" panose="020C0503030203020204" pitchFamily="34" charset="0"/>
              </a:rPr>
              <a:t>PLMN</a:t>
            </a:r>
            <a:endParaRPr lang="zh-CN" altLang="en-US" sz="1100" b="1" dirty="0">
              <a:solidFill>
                <a:schemeClr val="bg1"/>
              </a:solidFill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0583" y="3014219"/>
            <a:ext cx="636845" cy="453973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 bwMode="auto">
          <a:xfrm>
            <a:off x="11151299" y="3204658"/>
            <a:ext cx="575412" cy="2856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200" b="1" dirty="0">
                <a:solidFill>
                  <a:schemeClr val="bg1"/>
                </a:solidFill>
                <a:ea typeface="+mn-ea"/>
                <a:cs typeface="Huawei Sans" panose="020C0503030203020204" pitchFamily="34" charset="0"/>
              </a:rPr>
              <a:t>PSTN</a:t>
            </a:r>
            <a:endParaRPr lang="zh-CN" altLang="en-US" sz="1200" b="1" dirty="0">
              <a:solidFill>
                <a:schemeClr val="bg1"/>
              </a:solidFill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0583" y="3700738"/>
            <a:ext cx="636845" cy="453973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 bwMode="auto">
          <a:xfrm>
            <a:off x="11084774" y="3884817"/>
            <a:ext cx="708462" cy="270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100" b="1" dirty="0">
                <a:solidFill>
                  <a:schemeClr val="bg1"/>
                </a:solidFill>
                <a:ea typeface="+mn-ea"/>
                <a:cs typeface="Huawei Sans" panose="020C0503030203020204" pitchFamily="34" charset="0"/>
              </a:rPr>
              <a:t>Internet</a:t>
            </a:r>
            <a:endParaRPr lang="zh-CN" altLang="en-US" sz="1100" b="1" dirty="0">
              <a:solidFill>
                <a:schemeClr val="bg1"/>
              </a:solidFill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0583" y="4341577"/>
            <a:ext cx="636845" cy="453973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 bwMode="auto">
          <a:xfrm>
            <a:off x="11142482" y="4532016"/>
            <a:ext cx="593045" cy="270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395" eaLnBrk="0" hangingPunct="0"/>
            <a:r>
              <a:rPr lang="en-US" altLang="zh-CN" sz="1100" b="1" dirty="0">
                <a:solidFill>
                  <a:schemeClr val="bg1"/>
                </a:solidFill>
                <a:ea typeface="+mn-ea"/>
                <a:cs typeface="Huawei Sans" panose="020C0503030203020204" pitchFamily="34" charset="0"/>
              </a:rPr>
              <a:t>PLMN</a:t>
            </a:r>
            <a:endParaRPr lang="zh-CN" altLang="en-US" sz="1100" b="1" dirty="0">
              <a:solidFill>
                <a:schemeClr val="bg1"/>
              </a:solidFill>
              <a:ea typeface="+mn-ea"/>
              <a:cs typeface="Huawei Sans" panose="020C050303020302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 bwMode="auto">
          <a:xfrm>
            <a:off x="10769852" y="3332291"/>
            <a:ext cx="385758" cy="0"/>
          </a:xfrm>
          <a:prstGeom prst="line">
            <a:avLst/>
          </a:prstGeom>
          <a:ln w="25400">
            <a:solidFill>
              <a:schemeClr val="tx1"/>
            </a:solidFill>
          </a:ln>
        </p:spPr>
      </p:cxnSp>
      <p:cxnSp>
        <p:nvCxnSpPr>
          <p:cNvPr id="95" name="直接连接符 94"/>
          <p:cNvCxnSpPr/>
          <p:nvPr/>
        </p:nvCxnSpPr>
        <p:spPr bwMode="auto">
          <a:xfrm flipV="1">
            <a:off x="10768389" y="4016586"/>
            <a:ext cx="357016" cy="13340"/>
          </a:xfrm>
          <a:prstGeom prst="line">
            <a:avLst/>
          </a:prstGeom>
          <a:ln w="25400">
            <a:solidFill>
              <a:schemeClr val="tx1"/>
            </a:solidFill>
          </a:ln>
        </p:spPr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7461" y="3811520"/>
            <a:ext cx="604044" cy="420749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7461" y="3102765"/>
            <a:ext cx="604044" cy="4207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(2): ONU montada em rack com placas instaladas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99562" y="2808513"/>
            <a:ext cx="219624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ea typeface="+mn-ea"/>
                <a:cs typeface="Huawei Sans" panose="020C0503030203020204" pitchFamily="34" charset="0"/>
              </a:rPr>
              <a:t>SmartAX </a:t>
            </a:r>
            <a:r>
              <a:rPr lang="en-US" altLang="zh-CN" sz="1400" dirty="0">
                <a:ea typeface="+mn-ea"/>
                <a:cs typeface="Huawei Sans" panose="020C0503030203020204" pitchFamily="34" charset="0"/>
              </a:rPr>
              <a:t>MA5818</a:t>
            </a:r>
            <a:endParaRPr lang="zh-CN" altLang="en-US" sz="1400" dirty="0"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5817356" y="1242453"/>
            <a:ext cx="59406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Suporta cenários FTTC/B+DSL.</a:t>
            </a:r>
            <a:endParaRPr lang="en-US" altLang="zh-CN" sz="1600" dirty="0">
              <a:solidFill>
                <a:prstClr val="black"/>
              </a:solidFill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O </a:t>
            </a:r>
            <a:r>
              <a:rPr lang="en-US" altLang="zh-CN" sz="1600" dirty="0" err="1"/>
              <a:t>SmartAX </a:t>
            </a:r>
            <a:r>
              <a:rPr lang="en-US" altLang="zh-CN" sz="1600" dirty="0"/>
              <a:t>MA5818 é um dispositivo de acesso multisserviço de 2 U de altura e 19 polegadas de largura com placas de plug-in flexíveis. Possui quatro slots de serviço e pode ser configurado de forma flexível.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O MA5818 pode ser usado para construção FTTC/FTTB e construção mini DSLAM/mini MSAN. É aplicável a vários cenários, como instalação em corredor, instalação de gabinete, aplicação interna e aplicação externa.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Fornece interfaces usuário-rede (UNIs), como VDSL2, POTS e </a:t>
            </a:r>
            <a:r>
              <a:rPr lang="en-US" altLang="zh-CN" sz="1600" dirty="0" err="1"/>
              <a:t>G.fast </a:t>
            </a:r>
            <a:r>
              <a:rPr lang="en-US" altLang="zh-CN" sz="1600" dirty="0"/>
              <a:t>, e interfaces rede-rede (NNIs), como GPON/XG-PON/EPON/10G-EPON/GE/10GE.</a:t>
            </a:r>
            <a:endParaRPr lang="en-US" altLang="zh-CN" sz="1600" dirty="0"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707519"/>
            <a:ext cx="4569769" cy="940719"/>
          </a:xfrm>
          <a:prstGeom prst="rect">
            <a:avLst/>
          </a:prstGeom>
        </p:spPr>
      </p:pic>
      <p:graphicFrame>
        <p:nvGraphicFramePr>
          <p:cNvPr id="2" name="Table 4"/>
          <p:cNvGraphicFramePr>
            <a:graphicFrameLocks noGrp="1"/>
          </p:cNvGraphicFramePr>
          <p:nvPr/>
        </p:nvGraphicFramePr>
        <p:xfrm>
          <a:off x="813003" y="3932035"/>
          <a:ext cx="4569566" cy="152133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105"/>
                <a:gridCol w="320671"/>
                <a:gridCol w="2765790"/>
              </a:tblGrid>
              <a:tr h="2998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Control Board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chemeClr val="accent6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/>
                </a:tc>
              </a:tr>
              <a:tr h="0">
                <a:tc rowSpan="3">
                  <a:txBody>
                    <a:bodyPr/>
                    <a:lstStyle/>
                    <a:p>
                      <a:pPr marL="0" algn="ctr" defTabSz="913765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Vectoring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Centralized processing board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chemeClr val="accent6"/>
                    </a:solidFill>
                  </a:tcPr>
                </a:tc>
                <a:tc vMerge="1">
                  <a:tcPr marL="81002" marR="81002" marT="40501" marB="40501" anchor="ctr">
                    <a:solidFill>
                      <a:schemeClr val="accent6"/>
                    </a:solidFill>
                  </a:tcPr>
                </a:tc>
                <a:tc vMerge="1">
                  <a:tcPr marL="81002" marR="81002" marT="40501" marB="40501" anchor="ctr">
                    <a:solidFill>
                      <a:srgbClr val="E7E7E7"/>
                    </a:solidFill>
                  </a:tcPr>
                </a:tc>
              </a:tr>
              <a:tr h="40277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</a:tr>
              <a:tr h="126653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</a:tr>
              <a:tr h="19991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Power Board</a:t>
                      </a:r>
                      <a:endParaRPr lang="en-US" sz="1200" b="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vMerge="1">
                  <a:tcPr marL="81002" marR="81002" marT="40501" marB="40501" anchor="ctr">
                    <a:solidFill>
                      <a:srgbClr val="E7E7E7"/>
                    </a:solidFill>
                  </a:tcPr>
                </a:tc>
                <a:tc vMerge="1">
                  <a:tcPr marL="81002" marR="81002" marT="40501" marB="40501" anchor="ctr">
                    <a:solidFill>
                      <a:srgbClr val="E7E7E7"/>
                    </a:solidFill>
                  </a:tcPr>
                </a:tc>
              </a:tr>
              <a:tr h="391886">
                <a:tc vMerge="1">
                  <a:tcPr marL="81002" marR="81002" marT="40501" marB="40501">
                    <a:solidFill>
                      <a:srgbClr val="E7E7E7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Huawei Sans" panose="020C0503030203020204" pitchFamily="34" charset="0"/>
                        </a:rPr>
                        <a:t>Service Board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Huawei Sans" panose="020C0503030203020204" pitchFamily="34" charset="0"/>
                      </a:endParaRPr>
                    </a:p>
                  </a:txBody>
                  <a:tcPr marL="81002" marR="81002" marT="40501" marB="40501" anchor="ctr"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9"/>
          <p:cNvSpPr txBox="1"/>
          <p:nvPr/>
        </p:nvSpPr>
        <p:spPr>
          <a:xfrm rot="16200000">
            <a:off x="2081790" y="455420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Fan Tray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(3): ONU montada em rack sem inserção de placa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24389" y="2724936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MA/EA 5821 24GE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5450354" y="1265904"/>
            <a:ext cx="63076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Este recurso se aplica a cenários FTTB+LAN e é amplamente utilizado em cenários POL.</a:t>
            </a:r>
            <a:endParaRPr lang="en-US" altLang="zh-CN" sz="14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O dispositivo de acesso multisserviço MA/EA 5821 tem 1 U de altura e 19 polegadas de largura e fornece portas 8GE e 24GE.</a:t>
            </a:r>
            <a:endParaRPr lang="en-US" altLang="zh-CN" sz="14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 err="1"/>
              <a:t>PoE </a:t>
            </a:r>
            <a:r>
              <a:rPr lang="en-US" altLang="zh-CN" sz="1400" dirty="0"/>
              <a:t>fornecem a função </a:t>
            </a:r>
            <a:r>
              <a:rPr lang="en-US" altLang="zh-CN" sz="1400" dirty="0" err="1"/>
              <a:t>PoE </a:t>
            </a:r>
            <a:r>
              <a:rPr lang="en-US" altLang="zh-CN" sz="1400" dirty="0"/>
              <a:t>. Power over Ethernet ( </a:t>
            </a:r>
            <a:r>
              <a:rPr lang="en-US" altLang="zh-CN" sz="1400" dirty="0" err="1"/>
              <a:t>PoE </a:t>
            </a:r>
            <a:r>
              <a:rPr lang="en-US" altLang="zh-CN" sz="1400" dirty="0"/>
              <a:t>) é uma tecnologia que transmite sinais de dados e energia CC por cabos Ethernet.</a:t>
            </a:r>
            <a:endParaRPr lang="en-US" altLang="zh-CN" sz="14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A potência de saída de uma única porta na ONU e a potência máxima de saída </a:t>
            </a:r>
            <a:r>
              <a:rPr lang="en-US" altLang="zh-CN" sz="1400" dirty="0" err="1"/>
              <a:t>PoE </a:t>
            </a:r>
            <a:r>
              <a:rPr lang="en-US" altLang="zh-CN" sz="1400" dirty="0"/>
              <a:t>do sistema são limitadas. Portanto, é necessário ler o manual do produto com antecedência para avaliar o número de interrupções de energia. O </a:t>
            </a:r>
            <a:r>
              <a:rPr lang="en-US" altLang="zh-CN" sz="1400" dirty="0" err="1"/>
              <a:t>PoE </a:t>
            </a:r>
            <a:r>
              <a:rPr lang="en-US" altLang="zh-CN" sz="1400" dirty="0"/>
              <a:t>MA/EA 5821-24GE é usado como exemplo. O sistema suporta no máximo 370 W, e uma única porta GE suporta no máximo 30 W. Se o consumo máximo de energia de um AP for 30 W, uma única ONU pode se conectar a no máximo 12 APs.</a:t>
            </a:r>
            <a:endParaRPr lang="en-US" altLang="zh-CN" sz="14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8" y="2192217"/>
            <a:ext cx="3944215" cy="5272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8" y="3429678"/>
            <a:ext cx="3944215" cy="5204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24389" y="3959860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MA/EA 5821 8GE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66" y="4699685"/>
            <a:ext cx="3938899" cy="4147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26367" y="5114448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MA/EA 5821 24GE PoE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(4) - Caixa ONU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31363" y="3307125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P613E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5682920" y="1352744"/>
            <a:ext cx="60751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É amplamente utilizado em POL.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P613E, ONU de desktop, porta GPON do lado da rede, porta 4GE </a:t>
            </a:r>
            <a:r>
              <a:rPr lang="en-US" altLang="zh-CN" sz="1600" dirty="0" err="1"/>
              <a:t>PoE </a:t>
            </a:r>
            <a:r>
              <a:rPr lang="en-US" altLang="zh-CN" sz="1600" dirty="0"/>
              <a:t>+ 4GE do lado do usuário. A potência </a:t>
            </a:r>
            <a:r>
              <a:rPr lang="en-US" altLang="zh-CN" sz="1600" dirty="0" err="1"/>
              <a:t>PoE </a:t>
            </a:r>
            <a:r>
              <a:rPr lang="en-US" altLang="zh-CN" sz="1600" dirty="0"/>
              <a:t>total é de 60 W (cada porta suporta no máximo 30 W </a:t>
            </a:r>
            <a:r>
              <a:rPr lang="en-US" altLang="zh-CN" sz="1600" dirty="0" err="1"/>
              <a:t>PoE </a:t>
            </a:r>
            <a:r>
              <a:rPr lang="en-US" altLang="zh-CN" sz="1600" dirty="0"/>
              <a:t>+).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P812E, ONU de desktop, porta XGS-PON do lado da rede, porta </a:t>
            </a:r>
            <a:r>
              <a:rPr lang="en-US" altLang="zh-CN" sz="1600" dirty="0" err="1"/>
              <a:t>PoE 8GE do lado do usuário. A potência PoE </a:t>
            </a:r>
            <a:r>
              <a:rPr lang="en-US" altLang="zh-CN" sz="1600" dirty="0"/>
              <a:t>total é de 120 W (cada porta suporta no máximo 30 W </a:t>
            </a:r>
            <a:r>
              <a:rPr lang="en-US" altLang="zh-CN" sz="1600" dirty="0" err="1"/>
              <a:t>PoE </a:t>
            </a:r>
            <a:r>
              <a:rPr lang="en-US" altLang="zh-CN" sz="1600" dirty="0"/>
              <a:t>+).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P802E, ONU de desktop, interface XGS-PON do lado da rede e interface 4GE do lado do usuário.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EG8020P, ONU do painel frontal, porta GPON do lado da rede e porta </a:t>
            </a:r>
            <a:r>
              <a:rPr lang="en-US" altLang="zh-CN" sz="1600" dirty="0" err="1"/>
              <a:t>PoE 2GE do lado do usuário. A potência PoE </a:t>
            </a:r>
            <a:r>
              <a:rPr lang="en-US" altLang="zh-CN" sz="1600" dirty="0"/>
              <a:t>total é de 30 W (cada porta suporta no máximo 30 W </a:t>
            </a:r>
            <a:r>
              <a:rPr lang="en-US" altLang="zh-CN" sz="1600" dirty="0" err="1"/>
              <a:t>PoE </a:t>
            </a:r>
            <a:r>
              <a:rPr lang="en-US" altLang="zh-CN" sz="1600" dirty="0"/>
              <a:t>+).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59696" y="3307125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P812E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5107" y="5137447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P802E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9" y="1839480"/>
            <a:ext cx="2459377" cy="1619731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26" y="1665402"/>
            <a:ext cx="2220993" cy="1821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75" y="3792984"/>
            <a:ext cx="2315361" cy="1498352"/>
          </a:xfrm>
          <a:prstGeom prst="rect">
            <a:avLst/>
          </a:prstGeom>
        </p:spPr>
      </p:pic>
      <p:pic>
        <p:nvPicPr>
          <p:cNvPr id="11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32" y="4023058"/>
            <a:ext cx="1217454" cy="111438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59696" y="5129161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EG8020P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(5) - ONT (1)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3432" y="2425452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EG8010H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6387591" y="1254917"/>
            <a:ext cx="5360582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O ONT fornece vários tipos de interfaces de usuário, que são usadas principalmente em cenários POL, FTTH e FTTO. Portanto, </a:t>
            </a:r>
            <a:r>
              <a:rPr lang="pt-BR" altLang="en-US" sz="1400" dirty="0"/>
              <a:t>a</a:t>
            </a:r>
            <a:r>
              <a:rPr lang="en-US" altLang="zh-CN" sz="1400" dirty="0"/>
              <a:t> ONT é aplicável a interfaces unificadas para diferentes tipos de serviços.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EG8010H, porta GPON do lado da rede, porta 1GE do lado do usuário.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EG8040H5: porta GPON do lado da rede e porta 4GE do lado do usuário.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EG8120L, porta GPON do lado da rede, porta 1POTS+1GE+1FE do lado do usuário.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EG8145A5: porta GPON do lado da rede e porta Wi-Fi 1POTS+1GE+3FE+2.4G do lado do usuário.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EG8247Q, porta GPON do lado da rede, porta 2POTS + 4GE + 2.4G/5G Wi-Fi do lado do usuário + 2USB+1CATV.</a:t>
            </a:r>
            <a:endParaRPr lang="en-US" altLang="zh-CN" sz="1400" dirty="0"/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EG8247W, porta GPON do lado da rede, porta 2POTS + 4GE + USB + CATV + 2.4G Wi-Fi / 5G Wi-Fi do lado do usuário.</a:t>
            </a:r>
            <a:endParaRPr lang="en-US" altLang="zh-CN" sz="14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28010" y="2425452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EG8040H5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481" y="4040889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EG8120L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98081" y="4032603"/>
            <a:ext cx="22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EG8141A5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0" y="1449627"/>
            <a:ext cx="1316076" cy="999109"/>
          </a:xfrm>
          <a:prstGeom prst="rect">
            <a:avLst/>
          </a:prstGeom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94" y="1309328"/>
            <a:ext cx="2426684" cy="1184272"/>
          </a:xfrm>
          <a:prstGeom prst="rect">
            <a:avLst/>
          </a:prstGeom>
        </p:spPr>
      </p:pic>
      <p:pic>
        <p:nvPicPr>
          <p:cNvPr id="11" name="图片 4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58" y="2641476"/>
            <a:ext cx="2633543" cy="1536234"/>
          </a:xfrm>
          <a:prstGeom prst="rect">
            <a:avLst/>
          </a:prstGeom>
        </p:spPr>
      </p:pic>
      <p:pic>
        <p:nvPicPr>
          <p:cNvPr id="12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0" y="2688199"/>
            <a:ext cx="2839554" cy="1385762"/>
          </a:xfrm>
          <a:prstGeom prst="rect">
            <a:avLst/>
          </a:prstGeom>
        </p:spPr>
      </p:pic>
      <p:pic>
        <p:nvPicPr>
          <p:cNvPr id="1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3" y="4340380"/>
            <a:ext cx="2492490" cy="12176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55481" y="5606160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EG8247Q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15" name="图片 445" descr="untitled.18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14265" y="4396290"/>
            <a:ext cx="1095741" cy="106959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188132" y="5597874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EG8247W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400" dirty="0"/>
              <a:t>Em termos de serviços de dados, os ONTs podem ser classificados em ONTs de ponte e ONTs de gateway.</a:t>
            </a:r>
            <a:endParaRPr lang="en-US" altLang="zh-CN" sz="1400" dirty="0"/>
          </a:p>
          <a:p>
            <a:r>
              <a:rPr lang="en-US" altLang="zh-CN" sz="1400" dirty="0"/>
              <a:t>Ponte ONT</a:t>
            </a:r>
            <a:endParaRPr lang="en-US" altLang="zh-CN" sz="1400" dirty="0"/>
          </a:p>
          <a:p>
            <a:pPr lvl="1"/>
            <a:r>
              <a:rPr lang="en-US" altLang="zh-CN" sz="1200" dirty="0"/>
              <a:t>A ponte ONT transmite pacotes de forma transparente e o dispositivo do lado da LAN obtém o endereço IP público.</a:t>
            </a:r>
            <a:endParaRPr lang="en-US" altLang="zh-CN" sz="1200" dirty="0"/>
          </a:p>
          <a:p>
            <a:pPr lvl="1"/>
            <a:r>
              <a:rPr lang="en-US" altLang="zh-CN" sz="1200" dirty="0"/>
              <a:t>O ONT em ponte não pode funcionar como centro de controle doméstico no cenário FTTH e deve estar conectado a </a:t>
            </a:r>
            <a:endParaRPr lang="en-US" altLang="zh-CN" sz="1200" dirty="0"/>
          </a:p>
          <a:p>
            <a:pPr marL="402590" lvl="1" indent="0">
              <a:buNone/>
            </a:pPr>
            <a:r>
              <a:rPr lang="en-US" altLang="zh-CN" sz="1200" dirty="0"/>
              <a:t>um roteador.</a:t>
            </a:r>
            <a:endParaRPr lang="en-US" altLang="zh-CN" sz="1200" dirty="0"/>
          </a:p>
          <a:p>
            <a:pPr lvl="1"/>
            <a:r>
              <a:rPr lang="en-US" altLang="zh-CN" sz="1200" dirty="0"/>
              <a:t>Serviço de Internet: O PC obtém o endereço IP da rede pública através de discagem </a:t>
            </a:r>
            <a:r>
              <a:rPr lang="en-US" altLang="zh-CN" sz="1200" dirty="0" err="1"/>
              <a:t>PPPoE </a:t>
            </a:r>
            <a:r>
              <a:rPr lang="en-US" altLang="zh-CN" sz="1200" dirty="0"/>
              <a:t>e acessa a Internet.</a:t>
            </a:r>
            <a:endParaRPr lang="en-US" altLang="zh-CN" sz="1200" dirty="0"/>
          </a:p>
          <a:p>
            <a:pPr marL="403225" lvl="1" indent="0">
              <a:buNone/>
            </a:pPr>
            <a:endParaRPr lang="en-US" altLang="zh-CN" sz="1200" dirty="0"/>
          </a:p>
          <a:p>
            <a:r>
              <a:rPr lang="en-US" altLang="zh-CN" sz="1400" dirty="0"/>
              <a:t>Gateway ONT</a:t>
            </a:r>
            <a:endParaRPr lang="en-US" altLang="zh-CN" sz="1400" dirty="0"/>
          </a:p>
          <a:p>
            <a:pPr lvl="1"/>
            <a:r>
              <a:rPr lang="en-US" altLang="zh-CN" sz="1200" dirty="0"/>
              <a:t>O gateway ONT obtém um endereço IPv4 público e aloca um endereço IPv4 privado ao dispositivo do lado da LAN. O NAT é executado para salvar endereços IP públicos.</a:t>
            </a:r>
            <a:endParaRPr lang="en-US" altLang="zh-CN" sz="1200" dirty="0"/>
          </a:p>
          <a:p>
            <a:pPr lvl="1"/>
            <a:r>
              <a:rPr lang="en-US" altLang="zh-CN" sz="1200" dirty="0"/>
              <a:t>Serviço de Internet: </a:t>
            </a:r>
            <a:r>
              <a:rPr lang="pt-BR" altLang="en-US" sz="1200" dirty="0"/>
              <a:t>A</a:t>
            </a:r>
            <a:r>
              <a:rPr lang="en-US" altLang="zh-CN" sz="1200" dirty="0"/>
              <a:t> ONT funciona como um cliente </a:t>
            </a:r>
            <a:r>
              <a:rPr lang="en-US" altLang="zh-CN" sz="1200" dirty="0" err="1"/>
              <a:t>PPPoE </a:t>
            </a:r>
            <a:r>
              <a:rPr lang="en-US" altLang="zh-CN" sz="1200" dirty="0"/>
              <a:t>para obter um endereço IP de rede pública através de discagem </a:t>
            </a:r>
            <a:r>
              <a:rPr lang="en-US" altLang="zh-CN" sz="1200" dirty="0" err="1"/>
              <a:t>PPPoE </a:t>
            </a:r>
            <a:r>
              <a:rPr lang="en-US" altLang="zh-CN" sz="1200" dirty="0"/>
              <a:t>. Além disso, </a:t>
            </a:r>
            <a:r>
              <a:rPr lang="pt-BR" altLang="en-US" sz="1200" dirty="0"/>
              <a:t>a</a:t>
            </a:r>
            <a:r>
              <a:rPr lang="en-US" altLang="zh-CN" sz="1200" dirty="0"/>
              <a:t> ONT funciona como um servidor DHCP para alocar endereços IP de rede privada para PCs conectados a ONT através da porta LAN Camada 3 e Wi-Fi. Após o processamento do NAT, os PCs compartilham o mesmo endereço IP da rede pública para acessar a Internet.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(5) - ONT (2)</a:t>
            </a:r>
            <a:endParaRPr lang="zh-CN" altLang="en-US" dirty="0"/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02" y="2553702"/>
            <a:ext cx="1682268" cy="8218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26044" y="2226516"/>
            <a:ext cx="3040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Ponte ONT </a:t>
            </a:r>
            <a:r>
              <a:rPr lang="en-US" altLang="en-US" sz="1200" dirty="0">
                <a:latin typeface="Huawei Sans" panose="020C0503030203020204" pitchFamily="34" charset="0"/>
                <a:cs typeface="Huawei Sans" panose="020C0503030203020204" pitchFamily="34" charset="0"/>
              </a:rPr>
              <a:t>: </a:t>
            </a:r>
            <a:r>
              <a:rPr lang="en-US" altLang="zh-CN" sz="1200" dirty="0">
                <a:latin typeface="Huawei Sans" panose="020C0503030203020204" pitchFamily="34" charset="0"/>
                <a:cs typeface="Huawei Sans" panose="020C0503030203020204" pitchFamily="34" charset="0"/>
              </a:rPr>
              <a:t>EG8010H</a:t>
            </a:r>
            <a:endParaRPr lang="zh-CN" altLang="en-US" sz="1200" dirty="0">
              <a:latin typeface="Huawei Sans" panose="020C0503030203020204" pitchFamily="34" charset="0"/>
              <a:cs typeface="Huawei Sans" panose="020C0503030203020204" pitchFamily="34" charset="0"/>
            </a:endParaRPr>
          </a:p>
        </p:txBody>
      </p:sp>
      <p:pic>
        <p:nvPicPr>
          <p:cNvPr id="7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07" y="1242453"/>
            <a:ext cx="1296258" cy="9840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02146" y="3386304"/>
            <a:ext cx="2664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Gateway ONT </a:t>
            </a:r>
            <a:r>
              <a:rPr lang="en-US" altLang="en-US" sz="1200" dirty="0">
                <a:latin typeface="Huawei Sans" panose="020C0503030203020204" pitchFamily="34" charset="0"/>
                <a:cs typeface="Huawei Sans" panose="020C0503030203020204" pitchFamily="34" charset="0"/>
              </a:rPr>
              <a:t>: </a:t>
            </a:r>
            <a:r>
              <a:rPr lang="en-US" altLang="zh-CN" sz="1200" dirty="0">
                <a:latin typeface="Huawei Sans" panose="020C0503030203020204" pitchFamily="34" charset="0"/>
                <a:cs typeface="Huawei Sans" panose="020C0503030203020204" pitchFamily="34" charset="0"/>
              </a:rPr>
              <a:t>EG8247Q</a:t>
            </a:r>
            <a:endParaRPr lang="zh-CN" altLang="en-US" sz="1200" dirty="0">
              <a:latin typeface="Huawei Sans" panose="020C0503030203020204" pitchFamily="34" charset="0"/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sz="2000" dirty="0"/>
              <a:t>Ao concluir este curso, você será capaz de:</a:t>
            </a:r>
            <a:endParaRPr lang="en-US" altLang="zh-CN" sz="2000" dirty="0"/>
          </a:p>
          <a:p>
            <a:pPr lvl="1"/>
            <a:r>
              <a:rPr lang="en-US" altLang="zh-CN" dirty="0"/>
              <a:t>Descreva os componentes de aplicação do sistema PON.</a:t>
            </a:r>
            <a:endParaRPr lang="en-US" altLang="zh-CN" dirty="0"/>
          </a:p>
          <a:p>
            <a:pPr lvl="1"/>
            <a:r>
              <a:rPr lang="en-US" altLang="zh-CN" dirty="0"/>
              <a:t>Analise a estrutura de hardware e as funções do módulo do sistema PON.</a:t>
            </a:r>
            <a:endParaRPr lang="en-US" altLang="zh-CN" dirty="0"/>
          </a:p>
          <a:p>
            <a:pPr lvl="1"/>
            <a:r>
              <a:rPr lang="en-US" altLang="zh-CN" dirty="0"/>
              <a:t>Descreva os cenários de aplicação do sistema PON.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Modo ONU (6): Backhaul de vídeo integrado externo ONU</a:t>
            </a:r>
            <a:endParaRPr lang="zh-CN" altLang="en-US" dirty="0"/>
          </a:p>
        </p:txBody>
      </p:sp>
      <p:sp>
        <p:nvSpPr>
          <p:cNvPr id="4" name="TextBox 18"/>
          <p:cNvSpPr txBox="1"/>
          <p:nvPr/>
        </p:nvSpPr>
        <p:spPr>
          <a:xfrm>
            <a:off x="5663951" y="1590261"/>
            <a:ext cx="6094101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No cenário de segurança pública POL,  é implantado em um poste externo para fornecer backhaul de vídeo para vigilância.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Porta GPON do lado da rede e porta 4GE do lado do usuário downstream.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Fornece proteção contra </a:t>
            </a:r>
            <a:r>
              <a:rPr lang="pt-BR" altLang="en-US" sz="1600" dirty="0"/>
              <a:t>picos de corrente </a:t>
            </a:r>
            <a:r>
              <a:rPr lang="en-US" altLang="zh-CN" sz="1600" dirty="0"/>
              <a:t>IP55 e 6 kV.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Proteção de linha de homing único/dual tipo B.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Fonte de alimentação: entrada 220 V CA, 4 x saída CC 12 V + 2 x saída CA 24 V.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Temperatura de operação: –40°C a +55°C.</a:t>
            </a:r>
            <a:endParaRPr lang="en-US" altLang="zh-CN" sz="1600" dirty="0"/>
          </a:p>
          <a:p>
            <a:pPr marL="28575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Dimensões (A x L x P): 435 mm x 248 mm x 90 mm.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5107" y="4561383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Huawei Sans" panose="020C0503030203020204" pitchFamily="34" charset="0"/>
                <a:ea typeface="+mn-ea"/>
                <a:cs typeface="Huawei Sans" panose="020C0503030203020204" pitchFamily="34" charset="0"/>
              </a:rPr>
              <a:t>T672E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18417" y="4553097"/>
            <a:ext cx="1856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/>
              <a:t>Diagrama de instalação</a:t>
            </a:r>
            <a:endParaRPr lang="zh-CN" altLang="en-US" sz="1400" dirty="0">
              <a:latin typeface="Huawei Sans" panose="020C0503030203020204" pitchFamily="34" charset="0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85" y="2068531"/>
            <a:ext cx="1434140" cy="2143486"/>
          </a:xfrm>
          <a:prstGeom prst="rect">
            <a:avLst/>
          </a:prstGeom>
        </p:spPr>
      </p:pic>
      <p:pic>
        <p:nvPicPr>
          <p:cNvPr id="8" name="图片 3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4095" y="1988840"/>
            <a:ext cx="1379797" cy="21044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(Múltipla escolha) Quais são os cenários de aplicação do </a:t>
            </a:r>
            <a:r>
              <a:rPr lang="en-US" altLang="zh-CN" dirty="0" err="1"/>
              <a:t>FTTx </a:t>
            </a:r>
            <a:r>
              <a:rPr lang="en-US" altLang="zh-CN" dirty="0"/>
              <a:t>? ( 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A. FTTH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B.FTTM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C.FTTC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D.FTTB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E. FTTO</a:t>
            </a:r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zh-CN" dirty="0"/>
              <a:t>(Verdadeiro ou Falso) Em cenários </a:t>
            </a:r>
            <a:r>
              <a:rPr lang="en-US" altLang="zh-CN" dirty="0" err="1"/>
              <a:t>FTTx </a:t>
            </a:r>
            <a:r>
              <a:rPr lang="en-US" altLang="zh-CN" dirty="0"/>
              <a:t>e POL, as ONUs são geralmente chamadas de MDUs e SBUs devido aos diferentes cenários de aplicação. ( )</a:t>
            </a:r>
            <a:endParaRPr lang="en-US" altLang="zh-CN" dirty="0"/>
          </a:p>
          <a:p>
            <a:pPr>
              <a:buFont typeface="+mj-lt"/>
              <a:buAutoNum type="alphaUcPeriod"/>
            </a:pPr>
            <a:r>
              <a:rPr lang="en-US" altLang="zh-CN" dirty="0"/>
              <a:t>Verdadeiro</a:t>
            </a:r>
            <a:endParaRPr lang="en-US" altLang="zh-CN" dirty="0"/>
          </a:p>
          <a:p>
            <a:pPr>
              <a:buFont typeface="+mj-lt"/>
              <a:buAutoNum type="alphaUcPeriod"/>
            </a:pPr>
            <a:r>
              <a:rPr lang="en-US" altLang="zh-CN" dirty="0"/>
              <a:t>Falso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800" dirty="0"/>
              <a:t>O sistema PON possui aplicações </a:t>
            </a:r>
            <a:r>
              <a:rPr lang="en-US" altLang="zh-CN" sz="1800" dirty="0" err="1"/>
              <a:t>FTTx </a:t>
            </a:r>
            <a:r>
              <a:rPr lang="en-US" altLang="zh-CN" sz="1800" dirty="0"/>
              <a:t>no campo de operadoras e aplicações POL no campo de campus corporativo.</a:t>
            </a:r>
            <a:endParaRPr lang="en-US" altLang="zh-CN" sz="1800" dirty="0"/>
          </a:p>
          <a:p>
            <a:r>
              <a:rPr lang="en-US" altLang="zh-CN" sz="1800" dirty="0"/>
              <a:t>Um sistema PON consiste em um</a:t>
            </a:r>
            <a:r>
              <a:rPr lang="pt-BR" altLang="en-US" sz="1800" dirty="0"/>
              <a:t>a</a:t>
            </a:r>
            <a:r>
              <a:rPr lang="en-US" altLang="zh-CN" sz="1800" dirty="0"/>
              <a:t> OLT e uma ONU em termos de dispositivos ativos. As funções OLT incluem funções principais PON, funções de conexão cruzada e funções de serviço. As funções da ONU incluem funções principais PON e funções de serviço.</a:t>
            </a:r>
            <a:endParaRPr lang="en-US" altLang="zh-CN" sz="1800" dirty="0"/>
          </a:p>
          <a:p>
            <a:r>
              <a:rPr lang="en-US" altLang="zh-CN" sz="1800" dirty="0"/>
              <a:t>A OLT possui grande capacidade, capacidade média e capacidade pequena. Consiste na placa de controle, placa de serviço, fonte de alimentação, ventilador, prateleira e backplane.</a:t>
            </a:r>
            <a:endParaRPr lang="en-US" altLang="zh-CN" sz="1800" dirty="0"/>
          </a:p>
          <a:p>
            <a:r>
              <a:rPr lang="en-US" altLang="zh-CN" sz="1800" dirty="0"/>
              <a:t>ONU é nomeada com base no número de portas. ONU com apenas algumas portas de usuário é chamada ONT. Uma ONU com mais de 10 portas de usuário é chamada de ONU. A ONU recebe nomes diferentes em diferentes subcenários. Em termos de serviços de dados, o ONT pode ser classificado em ONT de ponte e ONT de gateway.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Documentos de descrição do produto no site de suporte técnico da Huawei</a:t>
            </a:r>
            <a:endParaRPr lang="en-US" altLang="zh-CN" dirty="0"/>
          </a:p>
          <a:p>
            <a:pPr lvl="1"/>
            <a:r>
              <a:rPr lang="en-US" altLang="zh-CN" dirty="0">
                <a:cs typeface="Huawei Sans" panose="020C0503030203020204" pitchFamily="34" charset="0"/>
              </a:rPr>
              <a:t>https://support.huawei.com/enterprise</a:t>
            </a:r>
            <a:endParaRPr lang="en-US" altLang="zh-CN" dirty="0">
              <a:cs typeface="Huawei Sans" panose="020C0503030203020204" pitchFamily="34" charset="0"/>
            </a:endParaRPr>
          </a:p>
          <a:p>
            <a:pPr lvl="1"/>
            <a:r>
              <a:rPr lang="en-US" altLang="zh-CN" dirty="0">
                <a:cs typeface="Huawei Sans" panose="020C0503030203020204" pitchFamily="34" charset="0"/>
              </a:rPr>
              <a:t>https://support.huawei.com/carrierindex</a:t>
            </a:r>
            <a:endParaRPr lang="en-US" altLang="zh-CN" dirty="0"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Visão geral da rede PON</a:t>
            </a:r>
            <a:endParaRPr lang="en-US" altLang="zh-CN" b="1" dirty="0"/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Introdução aos dispositivos PON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Visão geral da rede PON (1)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35160" y="1242453"/>
            <a:ext cx="10121900" cy="5098415"/>
            <a:chOff x="524549" y="1268760"/>
            <a:chExt cx="5533100" cy="5677297"/>
          </a:xfrm>
        </p:grpSpPr>
        <p:sp>
          <p:nvSpPr>
            <p:cNvPr id="6" name="圆角矩形 75"/>
            <p:cNvSpPr/>
            <p:nvPr/>
          </p:nvSpPr>
          <p:spPr>
            <a:xfrm>
              <a:off x="524549" y="1268760"/>
              <a:ext cx="5532980" cy="394020"/>
            </a:xfrm>
            <a:prstGeom prst="roundRect">
              <a:avLst>
                <a:gd name="adj" fmla="val 10604"/>
              </a:avLst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p:spPr>
          <p:txBody>
            <a:bodyPr wrap="square" rtlCol="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 dirty="0">
                  <a:solidFill>
                    <a:prstClr val="white"/>
                  </a:solidFill>
                </a:rPr>
                <a:t>Cenário de aplicação de telecomunicações - </a:t>
              </a:r>
              <a:r>
                <a:rPr lang="en-US" altLang="zh-CN" sz="1600" b="1" dirty="0" err="1">
                  <a:solidFill>
                    <a:prstClr val="white"/>
                  </a:solidFill>
                </a:rPr>
                <a:t>FTTx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3840" y="1808984"/>
              <a:ext cx="5483462" cy="513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A solução </a:t>
              </a:r>
              <a:r>
                <a:rPr lang="en-US" altLang="zh-CN" sz="1400" dirty="0" err="1"/>
                <a:t>FTTx </a:t>
              </a:r>
              <a:r>
                <a:rPr lang="en-US" altLang="zh-CN" sz="1400" dirty="0"/>
                <a:t>cobre cenários de construção FTTH, FTTB, FTTC e FTTO e fornece acesso de serviço completo com alta largura de banda, alta confiabilidade e alta segurança, incluindo acesso à linha privada da estação base.</a:t>
              </a:r>
              <a:endParaRPr lang="en-US" altLang="zh-CN" sz="1400" dirty="0"/>
            </a:p>
            <a:p>
              <a:pPr marL="285750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A solução </a:t>
              </a:r>
              <a:r>
                <a:rPr lang="en-US" altLang="zh-CN" sz="1400" dirty="0" err="1"/>
                <a:t>FTTx </a:t>
              </a:r>
              <a:r>
                <a:rPr lang="en-US" altLang="zh-CN" sz="1400" dirty="0"/>
                <a:t>fornece serviços de acesso multisserviços para diferentes cenários. Fornece principalmente serviços de IPTV de alta largura de banda e coopera com a aplicação do modo de atacado de serviços para o acesso de redes de acesso aberto, serviços de acesso à Internet de alta velocidade, estações base, serviços de linha privada empresarial e serviços empresariais próprios.</a:t>
              </a:r>
              <a:endParaRPr lang="en-US" altLang="zh-CN" sz="1400" dirty="0"/>
            </a:p>
            <a:p>
              <a:pPr marL="285750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Principais serviços prestados pela solução </a:t>
              </a:r>
              <a:endParaRPr lang="en-US" altLang="zh-CN" sz="14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  <a:p>
              <a:pPr marL="742950" lvl="1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/>
                <a:t>Serviço 50M@HDTV</a:t>
              </a:r>
              <a:endParaRPr lang="en-US" altLang="zh-CN" sz="1400" dirty="0"/>
            </a:p>
            <a:p>
              <a:pPr marL="742950" lvl="1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/>
                <a:t>Serviço de acesso empresarial</a:t>
              </a:r>
              <a:endParaRPr lang="en-US" altLang="zh-CN" sz="1400" dirty="0"/>
            </a:p>
            <a:p>
              <a:pPr marL="742950" lvl="1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>
                  <a:solidFill>
                    <a:prstClr val="black"/>
                  </a:solidFill>
                  <a:cs typeface="Huawei Sans" panose="020C0503030203020204" pitchFamily="34" charset="0"/>
                </a:rPr>
                <a:t>Acesso livre</a:t>
              </a:r>
              <a:endParaRPr lang="en-US" altLang="zh-CN" sz="14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  <a:p>
              <a:pPr marL="742950" lvl="1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/>
                <a:t>Acesso à linha privada da estação base</a:t>
              </a:r>
              <a:endParaRPr lang="en-US" altLang="zh-CN" sz="1400" dirty="0"/>
            </a:p>
            <a:p>
              <a:pPr marL="742950" lvl="1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/>
                <a:t>Acesso de serviço próprio da empresa</a:t>
              </a:r>
              <a:endParaRPr lang="en-US" altLang="zh-CN" sz="1400" dirty="0"/>
            </a:p>
          </p:txBody>
        </p:sp>
        <p:sp>
          <p:nvSpPr>
            <p:cNvPr id="9" name="圆角矩形 75"/>
            <p:cNvSpPr/>
            <p:nvPr/>
          </p:nvSpPr>
          <p:spPr>
            <a:xfrm>
              <a:off x="524549" y="1717768"/>
              <a:ext cx="5533100" cy="5227582"/>
            </a:xfrm>
            <a:prstGeom prst="roundRect">
              <a:avLst>
                <a:gd name="adj" fmla="val 874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fontAlgn="ct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Huawei Sans" panose="020C0503030203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Visão geral da rede PON (2)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997059" y="1277650"/>
            <a:ext cx="10182570" cy="4589749"/>
            <a:chOff x="1171231" y="1429098"/>
            <a:chExt cx="9849538" cy="4306710"/>
          </a:xfrm>
        </p:grpSpPr>
        <p:grpSp>
          <p:nvGrpSpPr>
            <p:cNvPr id="7" name="组合 6"/>
            <p:cNvGrpSpPr/>
            <p:nvPr/>
          </p:nvGrpSpPr>
          <p:grpSpPr>
            <a:xfrm>
              <a:off x="1171231" y="1429098"/>
              <a:ext cx="9849538" cy="4306710"/>
              <a:chOff x="1284514" y="1495376"/>
              <a:chExt cx="9849538" cy="4306710"/>
            </a:xfrm>
          </p:grpSpPr>
          <p:sp>
            <p:nvSpPr>
              <p:cNvPr id="3" name="圆角矩形 75"/>
              <p:cNvSpPr/>
              <p:nvPr/>
            </p:nvSpPr>
            <p:spPr>
              <a:xfrm>
                <a:off x="1284514" y="1495376"/>
                <a:ext cx="9849538" cy="353844"/>
              </a:xfrm>
              <a:prstGeom prst="roundRect">
                <a:avLst>
                  <a:gd name="adj" fmla="val 10604"/>
                </a:avLst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prstClr val="white"/>
                    </a:solidFill>
                  </a:rPr>
                  <a:t>Cenário de aplicação de campus empresarial - POL</a:t>
                </a:r>
                <a:endParaRPr lang="zh-CN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圆角矩形 75"/>
              <p:cNvSpPr/>
              <p:nvPr/>
            </p:nvSpPr>
            <p:spPr>
              <a:xfrm>
                <a:off x="1284514" y="1898914"/>
                <a:ext cx="9849538" cy="3903172"/>
              </a:xfrm>
              <a:prstGeom prst="roundRect">
                <a:avLst>
                  <a:gd name="adj" fmla="val 874"/>
                </a:avLst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 fontAlgn="ctr"/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Huawei Sans" panose="020C0503030203020204" pitchFamily="34" charset="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441341" y="2029542"/>
              <a:ext cx="9535884" cy="3554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A solução POL é uma solução LAN de campus baseada na tecnologia PON. É uma rede de transmissão de Camada 2 que fornece acesso gigabit aos terminais do usuário e fornece acesso unificado para dados, voz, vídeo e serviços sem fio do campus.</a:t>
              </a:r>
              <a:endParaRPr lang="en-US" altLang="zh-CN" sz="1400" dirty="0"/>
            </a:p>
            <a:p>
              <a:pPr marL="285750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A solução POL fornece todas as funções fornecidas pelas LANs tradicionais e atende aos requisitos de novos serviços de alta largura de banda, alta segurança e alta confiabilidade.</a:t>
              </a:r>
              <a:endParaRPr lang="en-US" altLang="zh-CN" sz="1400" dirty="0"/>
            </a:p>
            <a:p>
              <a:pPr marL="285750" indent="-285750" fontAlgn="auto">
                <a:lnSpc>
                  <a:spcPts val="24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Principais Serviços Prestados pelo POL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pPr marL="742950" lvl="1" indent="-285750">
                <a:lnSpc>
                  <a:spcPts val="2400"/>
                </a:lnSpc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/>
                <a:t>Serviços Ethernet/IP, incluindo serviços de dados Ethernet/IP e serviços de vídeo IP, como backhaul de vídeo de segurança pública, backhaul de Wi-Fi, acesso a PC e monitoramento de energia e ambiente</a:t>
              </a:r>
              <a:endParaRPr lang="en-US" altLang="zh-CN" sz="1400" dirty="0"/>
            </a:p>
            <a:p>
              <a:pPr marL="742950" lvl="1" indent="-285750">
                <a:lnSpc>
                  <a:spcPts val="2400"/>
                </a:lnSpc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/>
                <a:t>Serviço de voz, que pode ser POTS ou VoIP</a:t>
              </a:r>
              <a:endParaRPr lang="en-US" altLang="zh-CN" sz="1400" dirty="0"/>
            </a:p>
            <a:p>
              <a:pPr marL="742950" lvl="1" indent="-285750">
                <a:lnSpc>
                  <a:spcPts val="2400"/>
                </a:lnSpc>
                <a:spcAft>
                  <a:spcPts val="600"/>
                </a:spcAft>
                <a:buFont typeface="Huawei Sans" panose="020C0503030203020204" pitchFamily="34" charset="0"/>
                <a:buChar char="▫"/>
              </a:pPr>
              <a:r>
                <a:rPr lang="en-US" altLang="zh-CN" sz="1400" dirty="0">
                  <a:solidFill>
                    <a:prstClr val="black"/>
                  </a:solidFill>
                  <a:cs typeface="Huawei Sans" panose="020C0503030203020204" pitchFamily="34" charset="0"/>
                </a:rPr>
                <a:t>CATV</a:t>
              </a:r>
              <a:endParaRPr lang="en-US" altLang="zh-CN" sz="1400" dirty="0">
                <a:solidFill>
                  <a:prstClr val="black"/>
                </a:solidFill>
                <a:cs typeface="Huawei Sans" panose="020C0503030203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FTTx </a:t>
            </a:r>
            <a:r>
              <a:rPr lang="en-US" altLang="zh-CN" dirty="0"/>
              <a:t>- Tipo de dispositivo</a:t>
            </a:r>
            <a:endParaRPr lang="zh-CN" altLang="en-US" dirty="0"/>
          </a:p>
        </p:txBody>
      </p:sp>
      <p:sp>
        <p:nvSpPr>
          <p:cNvPr id="11" name="圆角矩形 75"/>
          <p:cNvSpPr/>
          <p:nvPr/>
        </p:nvSpPr>
        <p:spPr>
          <a:xfrm>
            <a:off x="581480" y="2951541"/>
            <a:ext cx="2547115" cy="394020"/>
          </a:xfrm>
          <a:prstGeom prst="roundRect">
            <a:avLst>
              <a:gd name="adj" fmla="val 10604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prstClr val="white"/>
                </a:solidFill>
              </a:rPr>
              <a:t>1. OLT</a:t>
            </a:r>
            <a:endParaRPr lang="zh-CN" altLang="en-US" sz="1800" b="1" dirty="0">
              <a:solidFill>
                <a:prstClr val="white"/>
              </a:solidFill>
            </a:endParaRPr>
          </a:p>
        </p:txBody>
      </p:sp>
      <p:sp>
        <p:nvSpPr>
          <p:cNvPr id="12" name="圆角矩形 75"/>
          <p:cNvSpPr/>
          <p:nvPr/>
        </p:nvSpPr>
        <p:spPr>
          <a:xfrm>
            <a:off x="581480" y="3390343"/>
            <a:ext cx="2547115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13" name="圆角矩形 75"/>
          <p:cNvSpPr/>
          <p:nvPr/>
        </p:nvSpPr>
        <p:spPr>
          <a:xfrm>
            <a:off x="3360579" y="2951541"/>
            <a:ext cx="5504393" cy="394020"/>
          </a:xfrm>
          <a:prstGeom prst="roundRect">
            <a:avLst>
              <a:gd name="adj" fmla="val 10604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prstClr val="white"/>
                </a:solidFill>
              </a:rPr>
              <a:t>2. MxU</a:t>
            </a:r>
            <a:endParaRPr lang="zh-CN" altLang="en-US" sz="1800" b="1" dirty="0">
              <a:solidFill>
                <a:prstClr val="white"/>
              </a:solidFill>
            </a:endParaRPr>
          </a:p>
        </p:txBody>
      </p:sp>
      <p:sp>
        <p:nvSpPr>
          <p:cNvPr id="14" name="圆角矩形 75"/>
          <p:cNvSpPr/>
          <p:nvPr/>
        </p:nvSpPr>
        <p:spPr>
          <a:xfrm>
            <a:off x="3360579" y="3390343"/>
            <a:ext cx="2547115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15" name="圆角矩形 75"/>
          <p:cNvSpPr/>
          <p:nvPr/>
        </p:nvSpPr>
        <p:spPr>
          <a:xfrm>
            <a:off x="6164979" y="3388673"/>
            <a:ext cx="2699993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16" name="圆角矩形 75"/>
          <p:cNvSpPr/>
          <p:nvPr/>
        </p:nvSpPr>
        <p:spPr>
          <a:xfrm>
            <a:off x="9056174" y="2942633"/>
            <a:ext cx="2547115" cy="394020"/>
          </a:xfrm>
          <a:prstGeom prst="roundRect">
            <a:avLst>
              <a:gd name="adj" fmla="val 10604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prstClr val="white"/>
                </a:solidFill>
              </a:rPr>
              <a:t>3. ONT</a:t>
            </a:r>
            <a:endParaRPr lang="zh-CN" altLang="en-US" sz="1800" b="1" dirty="0">
              <a:solidFill>
                <a:prstClr val="white"/>
              </a:solidFill>
            </a:endParaRPr>
          </a:p>
        </p:txBody>
      </p:sp>
      <p:sp>
        <p:nvSpPr>
          <p:cNvPr id="17" name="圆角矩形 75"/>
          <p:cNvSpPr/>
          <p:nvPr/>
        </p:nvSpPr>
        <p:spPr>
          <a:xfrm>
            <a:off x="9056174" y="3381435"/>
            <a:ext cx="2547115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91444" y="1416886"/>
            <a:ext cx="10151113" cy="1018562"/>
            <a:chOff x="1607110" y="1585893"/>
            <a:chExt cx="7533477" cy="746897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2047798" y="1873926"/>
              <a:ext cx="6368284" cy="1998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51515" y="1598472"/>
              <a:ext cx="889072" cy="65319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7110" y="1630992"/>
              <a:ext cx="476693" cy="701798"/>
            </a:xfrm>
            <a:prstGeom prst="rect">
              <a:avLst/>
            </a:prstGeom>
          </p:spPr>
        </p:pic>
        <p:cxnSp>
          <p:nvCxnSpPr>
            <p:cNvPr id="22" name="直接连接符 21"/>
            <p:cNvCxnSpPr/>
            <p:nvPr/>
          </p:nvCxnSpPr>
          <p:spPr bwMode="auto">
            <a:xfrm>
              <a:off x="2055534" y="1909929"/>
              <a:ext cx="1628166" cy="4103"/>
            </a:xfrm>
            <a:prstGeom prst="line">
              <a:avLst/>
            </a:prstGeom>
            <a:ln w="25400">
              <a:solidFill>
                <a:srgbClr val="F89939"/>
              </a:solidFill>
            </a:ln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2047799" y="1977834"/>
              <a:ext cx="4056111" cy="0"/>
            </a:xfrm>
            <a:prstGeom prst="line">
              <a:avLst/>
            </a:prstGeom>
            <a:ln w="25400">
              <a:solidFill>
                <a:srgbClr val="F89939"/>
              </a:solidFill>
            </a:ln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2047799" y="2053945"/>
              <a:ext cx="6249243" cy="0"/>
            </a:xfrm>
            <a:prstGeom prst="line">
              <a:avLst/>
            </a:prstGeom>
            <a:ln w="25400">
              <a:solidFill>
                <a:srgbClr val="F89939"/>
              </a:solidFill>
            </a:ln>
          </p:spPr>
        </p:cxn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83700" y="1657901"/>
              <a:ext cx="416327" cy="3058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15748" y="1657901"/>
              <a:ext cx="416327" cy="30587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75675" y="2000100"/>
              <a:ext cx="416327" cy="30587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15748" y="2000100"/>
              <a:ext cx="416327" cy="30587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184" y="1585893"/>
              <a:ext cx="954147" cy="608269"/>
            </a:xfrm>
            <a:prstGeom prst="rect">
              <a:avLst/>
            </a:prstGeom>
          </p:spPr>
        </p:pic>
      </p:grpSp>
      <p:sp>
        <p:nvSpPr>
          <p:cNvPr id="30" name="Oval 4"/>
          <p:cNvSpPr>
            <a:spLocks noChangeAspect="1"/>
          </p:cNvSpPr>
          <p:nvPr/>
        </p:nvSpPr>
        <p:spPr>
          <a:xfrm>
            <a:off x="1294297" y="1253555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1" name="Oval 4"/>
          <p:cNvSpPr>
            <a:spLocks noChangeAspect="1"/>
          </p:cNvSpPr>
          <p:nvPr/>
        </p:nvSpPr>
        <p:spPr>
          <a:xfrm>
            <a:off x="4332257" y="1253555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2" name="Oval 4"/>
          <p:cNvSpPr>
            <a:spLocks noChangeAspect="1"/>
          </p:cNvSpPr>
          <p:nvPr/>
        </p:nvSpPr>
        <p:spPr>
          <a:xfrm>
            <a:off x="7420339" y="1253555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Oval 4"/>
          <p:cNvSpPr>
            <a:spLocks noChangeAspect="1"/>
          </p:cNvSpPr>
          <p:nvPr/>
        </p:nvSpPr>
        <p:spPr>
          <a:xfrm>
            <a:off x="10409285" y="1253555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4" name="Oval 43"/>
          <p:cNvSpPr>
            <a:spLocks noChangeAspect="1"/>
          </p:cNvSpPr>
          <p:nvPr/>
        </p:nvSpPr>
        <p:spPr>
          <a:xfrm>
            <a:off x="3820542" y="1773171"/>
            <a:ext cx="159261" cy="159261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val 43"/>
          <p:cNvSpPr>
            <a:spLocks noChangeAspect="1"/>
          </p:cNvSpPr>
          <p:nvPr/>
        </p:nvSpPr>
        <p:spPr>
          <a:xfrm>
            <a:off x="7048614" y="1858782"/>
            <a:ext cx="159261" cy="159261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val 43"/>
          <p:cNvSpPr>
            <a:spLocks noChangeAspect="1"/>
          </p:cNvSpPr>
          <p:nvPr/>
        </p:nvSpPr>
        <p:spPr>
          <a:xfrm>
            <a:off x="10043418" y="1981750"/>
            <a:ext cx="159261" cy="159261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319" y="3503165"/>
            <a:ext cx="1244320" cy="968789"/>
          </a:xfrm>
          <a:prstGeom prst="rect">
            <a:avLst/>
          </a:prstGeom>
        </p:spPr>
      </p:pic>
      <p:sp>
        <p:nvSpPr>
          <p:cNvPr id="38" name="TextBox 18"/>
          <p:cNvSpPr txBox="1"/>
          <p:nvPr/>
        </p:nvSpPr>
        <p:spPr>
          <a:xfrm>
            <a:off x="1837634" y="3744950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OLT de grande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2868" y="4581036"/>
            <a:ext cx="1225771" cy="64564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62868" y="5385267"/>
            <a:ext cx="1225771" cy="262412"/>
          </a:xfrm>
          <a:prstGeom prst="rect">
            <a:avLst/>
          </a:prstGeom>
        </p:spPr>
      </p:pic>
      <p:sp>
        <p:nvSpPr>
          <p:cNvPr id="41" name="TextBox 18"/>
          <p:cNvSpPr txBox="1"/>
          <p:nvPr/>
        </p:nvSpPr>
        <p:spPr>
          <a:xfrm>
            <a:off x="1843935" y="4667478"/>
            <a:ext cx="132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OLT de média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42" name="TextBox 18"/>
          <p:cNvSpPr txBox="1"/>
          <p:nvPr/>
        </p:nvSpPr>
        <p:spPr>
          <a:xfrm>
            <a:off x="1843934" y="5260618"/>
            <a:ext cx="1154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OLT de pequena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43" name="TextBox 18"/>
          <p:cNvSpPr txBox="1"/>
          <p:nvPr/>
        </p:nvSpPr>
        <p:spPr>
          <a:xfrm>
            <a:off x="4387330" y="3710634"/>
            <a:ext cx="1600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DSLAM upstream 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pic>
        <p:nvPicPr>
          <p:cNvPr id="44" name="Picture 82" descr="照片 025副本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3418" y="3555602"/>
            <a:ext cx="1082853" cy="54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0" descr="MA5105-2U%201外观图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6836" y="4324706"/>
            <a:ext cx="1084081" cy="31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8" descr="关门外观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86639" y="4882433"/>
            <a:ext cx="655491" cy="849018"/>
          </a:xfrm>
          <a:prstGeom prst="rect">
            <a:avLst/>
          </a:prstGeom>
          <a:solidFill>
            <a:srgbClr val="66FFFF"/>
          </a:solidFill>
          <a:ln w="9525">
            <a:noFill/>
            <a:miter lim="800000"/>
            <a:headEnd/>
            <a:tailEnd/>
          </a:ln>
        </p:spPr>
      </p:pic>
      <p:sp>
        <p:nvSpPr>
          <p:cNvPr id="47" name="TextBox 18"/>
          <p:cNvSpPr txBox="1"/>
          <p:nvPr/>
        </p:nvSpPr>
        <p:spPr>
          <a:xfrm>
            <a:off x="4430980" y="5168765"/>
            <a:ext cx="1421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Armário externo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pic>
        <p:nvPicPr>
          <p:cNvPr id="48" name="Picture 54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04895" y="3571778"/>
            <a:ext cx="1188768" cy="37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70" descr="1480"/>
          <p:cNvPicPr>
            <a:picLocks noChangeAspect="1" noChangeArrowheads="1"/>
          </p:cNvPicPr>
          <p:nvPr/>
        </p:nvPicPr>
        <p:blipFill>
          <a:blip r:embed="rId11" cstate="print"/>
          <a:srcRect l="10559" t="3944" r="10559" b="3944"/>
          <a:stretch>
            <a:fillRect/>
          </a:stretch>
        </p:blipFill>
        <p:spPr bwMode="auto">
          <a:xfrm>
            <a:off x="6423685" y="4882433"/>
            <a:ext cx="712244" cy="80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46372" y="4319670"/>
            <a:ext cx="1168844" cy="3067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1" name="TextBox 18"/>
          <p:cNvSpPr txBox="1"/>
          <p:nvPr/>
        </p:nvSpPr>
        <p:spPr>
          <a:xfrm>
            <a:off x="7038942" y="4009760"/>
            <a:ext cx="193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 err="1"/>
              <a:t>MxU </a:t>
            </a:r>
            <a:r>
              <a:rPr lang="en-US" altLang="zh-CN" sz="1200" dirty="0"/>
              <a:t>com </a:t>
            </a:r>
            <a:r>
              <a:rPr lang="en-US" altLang="zh-CN" sz="1200" dirty="0" err="1"/>
              <a:t>xDSL </a:t>
            </a:r>
            <a:r>
              <a:rPr lang="en-US" altLang="zh-CN" sz="1200" dirty="0"/>
              <a:t>+ POTS ou ETH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52" name="TextBox 18"/>
          <p:cNvSpPr txBox="1"/>
          <p:nvPr/>
        </p:nvSpPr>
        <p:spPr>
          <a:xfrm>
            <a:off x="7207395" y="5168442"/>
            <a:ext cx="180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Caixa de rede de corredor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pic>
        <p:nvPicPr>
          <p:cNvPr id="53" name="图片 52" descr="HG8010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7059" y="3568159"/>
            <a:ext cx="541096" cy="533475"/>
          </a:xfrm>
          <a:prstGeom prst="rect">
            <a:avLst/>
          </a:prstGeom>
        </p:spPr>
      </p:pic>
      <p:pic>
        <p:nvPicPr>
          <p:cNvPr id="54" name="图片 53" descr="HG8240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19951" y="4312056"/>
            <a:ext cx="635311" cy="505277"/>
          </a:xfrm>
          <a:prstGeom prst="rect">
            <a:avLst/>
          </a:prstGeom>
        </p:spPr>
      </p:pic>
      <p:pic>
        <p:nvPicPr>
          <p:cNvPr id="55" name="图片 54" descr="hg8247－2.bmp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6224" y="5092362"/>
            <a:ext cx="720000" cy="466207"/>
          </a:xfrm>
          <a:prstGeom prst="rect">
            <a:avLst/>
          </a:prstGeom>
        </p:spPr>
      </p:pic>
      <p:sp>
        <p:nvSpPr>
          <p:cNvPr id="56" name="TextBox 18"/>
          <p:cNvSpPr txBox="1"/>
          <p:nvPr/>
        </p:nvSpPr>
        <p:spPr>
          <a:xfrm>
            <a:off x="9943309" y="3686361"/>
            <a:ext cx="165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Terminal de ponte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57" name="TextBox 18"/>
          <p:cNvSpPr txBox="1"/>
          <p:nvPr/>
        </p:nvSpPr>
        <p:spPr>
          <a:xfrm>
            <a:off x="9866005" y="4427806"/>
            <a:ext cx="1814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Ponte + terminal de voz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58" name="TextBox 18"/>
          <p:cNvSpPr txBox="1"/>
          <p:nvPr/>
        </p:nvSpPr>
        <p:spPr>
          <a:xfrm>
            <a:off x="9699410" y="5470955"/>
            <a:ext cx="1892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Terminal de gateway doméstico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Rede POL - Tipo de dispositivo</a:t>
            </a:r>
            <a:endParaRPr lang="zh-CN" altLang="en-US" dirty="0"/>
          </a:p>
        </p:txBody>
      </p:sp>
      <p:sp>
        <p:nvSpPr>
          <p:cNvPr id="4" name="圆角矩形 75"/>
          <p:cNvSpPr/>
          <p:nvPr/>
        </p:nvSpPr>
        <p:spPr>
          <a:xfrm>
            <a:off x="524328" y="2951541"/>
            <a:ext cx="2547115" cy="394020"/>
          </a:xfrm>
          <a:prstGeom prst="roundRect">
            <a:avLst>
              <a:gd name="adj" fmla="val 10604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prstClr val="white"/>
                </a:solidFill>
              </a:rPr>
              <a:t>1. OLT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sp>
        <p:nvSpPr>
          <p:cNvPr id="5" name="圆角矩形 75"/>
          <p:cNvSpPr/>
          <p:nvPr/>
        </p:nvSpPr>
        <p:spPr>
          <a:xfrm>
            <a:off x="524328" y="3390343"/>
            <a:ext cx="2547115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6" name="圆角矩形 75"/>
          <p:cNvSpPr/>
          <p:nvPr/>
        </p:nvSpPr>
        <p:spPr>
          <a:xfrm>
            <a:off x="3217958" y="2947922"/>
            <a:ext cx="5512384" cy="394020"/>
          </a:xfrm>
          <a:prstGeom prst="roundRect">
            <a:avLst>
              <a:gd name="adj" fmla="val 10604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prstClr val="white"/>
                </a:solidFill>
              </a:rPr>
              <a:t>2. ONU interna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sp>
        <p:nvSpPr>
          <p:cNvPr id="7" name="圆角矩形 75"/>
          <p:cNvSpPr/>
          <p:nvPr/>
        </p:nvSpPr>
        <p:spPr>
          <a:xfrm>
            <a:off x="3217958" y="3386724"/>
            <a:ext cx="2547115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8" name="圆角矩形 75"/>
          <p:cNvSpPr/>
          <p:nvPr/>
        </p:nvSpPr>
        <p:spPr>
          <a:xfrm>
            <a:off x="6022358" y="3385054"/>
            <a:ext cx="2707984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9" name="圆角矩形 75"/>
          <p:cNvSpPr/>
          <p:nvPr/>
        </p:nvSpPr>
        <p:spPr>
          <a:xfrm>
            <a:off x="8848074" y="3381435"/>
            <a:ext cx="2822891" cy="2528266"/>
          </a:xfrm>
          <a:prstGeom prst="roundRect">
            <a:avLst>
              <a:gd name="adj" fmla="val 87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fontAlgn="ctr"/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Huawei Sans" panose="020C0503030203020204" pitchFamily="34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628106" y="1809684"/>
            <a:ext cx="8803231" cy="2725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1628108" y="1951386"/>
            <a:ext cx="5465476" cy="0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cxnSp>
        <p:nvCxnSpPr>
          <p:cNvPr id="12" name="直接连接符 11"/>
          <p:cNvCxnSpPr/>
          <p:nvPr/>
        </p:nvCxnSpPr>
        <p:spPr bwMode="auto">
          <a:xfrm>
            <a:off x="1628108" y="2055180"/>
            <a:ext cx="8420650" cy="0"/>
          </a:xfrm>
          <a:prstGeom prst="line">
            <a:avLst/>
          </a:prstGeom>
          <a:ln w="25400">
            <a:solidFill>
              <a:srgbClr val="F89939"/>
            </a:solidFill>
          </a:ln>
        </p:spPr>
      </p:cxnSp>
      <p:sp>
        <p:nvSpPr>
          <p:cNvPr id="13" name="Oval 4"/>
          <p:cNvSpPr>
            <a:spLocks noChangeAspect="1"/>
          </p:cNvSpPr>
          <p:nvPr/>
        </p:nvSpPr>
        <p:spPr>
          <a:xfrm>
            <a:off x="1237147" y="1262824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Oval 4"/>
          <p:cNvSpPr>
            <a:spLocks noChangeAspect="1"/>
          </p:cNvSpPr>
          <p:nvPr/>
        </p:nvSpPr>
        <p:spPr>
          <a:xfrm>
            <a:off x="1504027" y="1262824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5" name="Oval 4"/>
          <p:cNvSpPr>
            <a:spLocks noChangeAspect="1"/>
          </p:cNvSpPr>
          <p:nvPr/>
        </p:nvSpPr>
        <p:spPr>
          <a:xfrm>
            <a:off x="7363189" y="1262824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" name="Oval 4"/>
          <p:cNvSpPr>
            <a:spLocks noChangeAspect="1"/>
          </p:cNvSpPr>
          <p:nvPr/>
        </p:nvSpPr>
        <p:spPr>
          <a:xfrm>
            <a:off x="10352135" y="1262824"/>
            <a:ext cx="236622" cy="236619"/>
          </a:xfrm>
          <a:prstGeom prst="ellipse">
            <a:avLst/>
          </a:prstGeom>
          <a:solidFill>
            <a:srgbClr val="F085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Oval 43"/>
          <p:cNvSpPr>
            <a:spLocks noChangeAspect="1"/>
          </p:cNvSpPr>
          <p:nvPr/>
        </p:nvSpPr>
        <p:spPr>
          <a:xfrm>
            <a:off x="6991464" y="1858782"/>
            <a:ext cx="159261" cy="159261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val 43"/>
          <p:cNvSpPr>
            <a:spLocks noChangeAspect="1"/>
          </p:cNvSpPr>
          <p:nvPr/>
        </p:nvSpPr>
        <p:spPr>
          <a:xfrm>
            <a:off x="9986268" y="1981750"/>
            <a:ext cx="159261" cy="159261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87167" y="3503165"/>
            <a:ext cx="1244320" cy="96878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05716" y="4581036"/>
            <a:ext cx="1225771" cy="6456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5716" y="5385267"/>
            <a:ext cx="1225771" cy="262412"/>
          </a:xfrm>
          <a:prstGeom prst="rect">
            <a:avLst/>
          </a:prstGeom>
        </p:spPr>
      </p:pic>
      <p:sp>
        <p:nvSpPr>
          <p:cNvPr id="25" name="TextBox 18"/>
          <p:cNvSpPr txBox="1"/>
          <p:nvPr/>
        </p:nvSpPr>
        <p:spPr>
          <a:xfrm>
            <a:off x="3344789" y="4068150"/>
            <a:ext cx="240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/>
              <a:t>ONU montada em rack ( </a:t>
            </a:r>
            <a:r>
              <a:rPr lang="en-US" altLang="zh-CN" sz="1200" dirty="0" err="1"/>
              <a:t>PoE </a:t>
            </a:r>
            <a:r>
              <a:rPr lang="en-US" altLang="zh-CN" sz="1200" dirty="0"/>
              <a:t>)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3357114" y="5101175"/>
            <a:ext cx="2422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/>
              <a:t>ONU montada em rack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7172981" y="3506341"/>
            <a:ext cx="1421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black"/>
                </a:solidFill>
                <a:cs typeface="Huawei Sans" panose="020C0503030203020204" pitchFamily="34" charset="0"/>
              </a:rPr>
              <a:t>ONU ( </a:t>
            </a:r>
            <a:r>
              <a:rPr lang="en-US" altLang="zh-CN" sz="1200" dirty="0" err="1">
                <a:solidFill>
                  <a:prstClr val="black"/>
                </a:solidFill>
                <a:cs typeface="Huawei Sans" panose="020C0503030203020204" pitchFamily="34" charset="0"/>
              </a:rPr>
              <a:t>PoE </a:t>
            </a:r>
            <a:r>
              <a:rPr lang="en-US" altLang="zh-CN" sz="1200" dirty="0">
                <a:solidFill>
                  <a:prstClr val="black"/>
                </a:solidFill>
                <a:cs typeface="Huawei Sans" panose="020C0503030203020204" pitchFamily="34" charset="0"/>
              </a:rPr>
              <a:t>)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7172982" y="4031799"/>
            <a:ext cx="142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/>
              <a:t>ONU 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7162146" y="4535968"/>
            <a:ext cx="174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/>
              <a:t>Terminal de acesso ETH de pequena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7176390" y="5487960"/>
            <a:ext cx="182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/>
              <a:t>Terminal 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31" name="Freeform 6"/>
          <p:cNvSpPr>
            <a:spLocks noChangeAspect="1" noEditPoints="1"/>
          </p:cNvSpPr>
          <p:nvPr/>
        </p:nvSpPr>
        <p:spPr bwMode="auto">
          <a:xfrm>
            <a:off x="979551" y="1545427"/>
            <a:ext cx="738819" cy="715151"/>
          </a:xfrm>
          <a:custGeom>
            <a:avLst/>
            <a:gdLst/>
            <a:ahLst/>
            <a:cxnLst>
              <a:cxn ang="0">
                <a:pos x="12772" y="618"/>
              </a:cxn>
              <a:cxn ang="0">
                <a:pos x="0" y="15651"/>
              </a:cxn>
              <a:cxn ang="0">
                <a:pos x="1941" y="4867"/>
              </a:cxn>
              <a:cxn ang="0">
                <a:pos x="5964" y="4867"/>
              </a:cxn>
              <a:cxn ang="0">
                <a:pos x="7512" y="618"/>
              </a:cxn>
              <a:cxn ang="0">
                <a:pos x="1277" y="12419"/>
              </a:cxn>
              <a:cxn ang="0">
                <a:pos x="5523" y="7916"/>
              </a:cxn>
              <a:cxn ang="0">
                <a:pos x="4108" y="7916"/>
              </a:cxn>
              <a:cxn ang="0">
                <a:pos x="2692" y="7916"/>
              </a:cxn>
              <a:cxn ang="0">
                <a:pos x="1277" y="7916"/>
              </a:cxn>
              <a:cxn ang="0">
                <a:pos x="5523" y="9417"/>
              </a:cxn>
              <a:cxn ang="0">
                <a:pos x="4108" y="9417"/>
              </a:cxn>
              <a:cxn ang="0">
                <a:pos x="2692" y="9417"/>
              </a:cxn>
              <a:cxn ang="0">
                <a:pos x="1277" y="9417"/>
              </a:cxn>
              <a:cxn ang="0">
                <a:pos x="5523" y="10919"/>
              </a:cxn>
              <a:cxn ang="0">
                <a:pos x="4108" y="10919"/>
              </a:cxn>
              <a:cxn ang="0">
                <a:pos x="2692" y="10919"/>
              </a:cxn>
              <a:cxn ang="0">
                <a:pos x="1277" y="10919"/>
              </a:cxn>
              <a:cxn ang="0">
                <a:pos x="5523" y="12419"/>
              </a:cxn>
              <a:cxn ang="0">
                <a:pos x="4108" y="12419"/>
              </a:cxn>
              <a:cxn ang="0">
                <a:pos x="2692" y="12419"/>
              </a:cxn>
              <a:cxn ang="0">
                <a:pos x="8086" y="1911"/>
              </a:cxn>
              <a:cxn ang="0">
                <a:pos x="8086" y="12419"/>
              </a:cxn>
              <a:cxn ang="0">
                <a:pos x="9500" y="12419"/>
              </a:cxn>
              <a:cxn ang="0">
                <a:pos x="10915" y="12419"/>
              </a:cxn>
              <a:cxn ang="0">
                <a:pos x="12331" y="12419"/>
              </a:cxn>
              <a:cxn ang="0">
                <a:pos x="8086" y="10919"/>
              </a:cxn>
              <a:cxn ang="0">
                <a:pos x="9500" y="10919"/>
              </a:cxn>
              <a:cxn ang="0">
                <a:pos x="10915" y="10919"/>
              </a:cxn>
              <a:cxn ang="0">
                <a:pos x="12331" y="10919"/>
              </a:cxn>
              <a:cxn ang="0">
                <a:pos x="8086" y="9417"/>
              </a:cxn>
              <a:cxn ang="0">
                <a:pos x="9500" y="9417"/>
              </a:cxn>
              <a:cxn ang="0">
                <a:pos x="10915" y="9417"/>
              </a:cxn>
              <a:cxn ang="0">
                <a:pos x="12331" y="9417"/>
              </a:cxn>
              <a:cxn ang="0">
                <a:pos x="8086" y="7916"/>
              </a:cxn>
              <a:cxn ang="0">
                <a:pos x="9500" y="7916"/>
              </a:cxn>
              <a:cxn ang="0">
                <a:pos x="10915" y="7916"/>
              </a:cxn>
              <a:cxn ang="0">
                <a:pos x="12331" y="7916"/>
              </a:cxn>
              <a:cxn ang="0">
                <a:pos x="8086" y="6414"/>
              </a:cxn>
              <a:cxn ang="0">
                <a:pos x="9500" y="6414"/>
              </a:cxn>
              <a:cxn ang="0">
                <a:pos x="10915" y="6414"/>
              </a:cxn>
              <a:cxn ang="0">
                <a:pos x="12331" y="6414"/>
              </a:cxn>
              <a:cxn ang="0">
                <a:pos x="8086" y="4914"/>
              </a:cxn>
              <a:cxn ang="0">
                <a:pos x="9500" y="4914"/>
              </a:cxn>
              <a:cxn ang="0">
                <a:pos x="10915" y="4914"/>
              </a:cxn>
              <a:cxn ang="0">
                <a:pos x="12331" y="4914"/>
              </a:cxn>
              <a:cxn ang="0">
                <a:pos x="8086" y="3413"/>
              </a:cxn>
              <a:cxn ang="0">
                <a:pos x="9500" y="3413"/>
              </a:cxn>
              <a:cxn ang="0">
                <a:pos x="10915" y="3413"/>
              </a:cxn>
              <a:cxn ang="0">
                <a:pos x="9500" y="1911"/>
              </a:cxn>
              <a:cxn ang="0">
                <a:pos x="10915" y="1911"/>
              </a:cxn>
              <a:cxn ang="0">
                <a:pos x="12331" y="1911"/>
              </a:cxn>
              <a:cxn ang="0">
                <a:pos x="12331" y="3413"/>
              </a:cxn>
            </a:cxnLst>
            <a:rect l="0" t="0" r="r" b="b"/>
            <a:pathLst>
              <a:path w="16169" h="15651">
                <a:moveTo>
                  <a:pt x="7512" y="618"/>
                </a:moveTo>
                <a:lnTo>
                  <a:pt x="8749" y="618"/>
                </a:lnTo>
                <a:lnTo>
                  <a:pt x="8749" y="0"/>
                </a:lnTo>
                <a:lnTo>
                  <a:pt x="12772" y="0"/>
                </a:lnTo>
                <a:lnTo>
                  <a:pt x="12772" y="618"/>
                </a:lnTo>
                <a:lnTo>
                  <a:pt x="14010" y="618"/>
                </a:lnTo>
                <a:lnTo>
                  <a:pt x="14010" y="13875"/>
                </a:lnTo>
                <a:lnTo>
                  <a:pt x="16169" y="13875"/>
                </a:lnTo>
                <a:lnTo>
                  <a:pt x="16169" y="15651"/>
                </a:lnTo>
                <a:lnTo>
                  <a:pt x="0" y="15651"/>
                </a:lnTo>
                <a:lnTo>
                  <a:pt x="0" y="13875"/>
                </a:lnTo>
                <a:lnTo>
                  <a:pt x="781" y="13875"/>
                </a:lnTo>
                <a:lnTo>
                  <a:pt x="781" y="6103"/>
                </a:lnTo>
                <a:lnTo>
                  <a:pt x="1941" y="6103"/>
                </a:lnTo>
                <a:lnTo>
                  <a:pt x="1941" y="4867"/>
                </a:lnTo>
                <a:lnTo>
                  <a:pt x="4469" y="4867"/>
                </a:lnTo>
                <a:lnTo>
                  <a:pt x="4469" y="2808"/>
                </a:lnTo>
                <a:lnTo>
                  <a:pt x="5088" y="2808"/>
                </a:lnTo>
                <a:lnTo>
                  <a:pt x="5088" y="4867"/>
                </a:lnTo>
                <a:lnTo>
                  <a:pt x="5964" y="4867"/>
                </a:lnTo>
                <a:lnTo>
                  <a:pt x="5964" y="6103"/>
                </a:lnTo>
                <a:lnTo>
                  <a:pt x="7124" y="6103"/>
                </a:lnTo>
                <a:lnTo>
                  <a:pt x="7124" y="13875"/>
                </a:lnTo>
                <a:lnTo>
                  <a:pt x="7512" y="13875"/>
                </a:lnTo>
                <a:lnTo>
                  <a:pt x="7512" y="618"/>
                </a:lnTo>
                <a:close/>
                <a:moveTo>
                  <a:pt x="1277" y="12419"/>
                </a:moveTo>
                <a:lnTo>
                  <a:pt x="2383" y="12419"/>
                </a:lnTo>
                <a:lnTo>
                  <a:pt x="2383" y="13523"/>
                </a:lnTo>
                <a:lnTo>
                  <a:pt x="1277" y="13523"/>
                </a:lnTo>
                <a:lnTo>
                  <a:pt x="1277" y="12419"/>
                </a:lnTo>
                <a:close/>
                <a:moveTo>
                  <a:pt x="5523" y="7916"/>
                </a:moveTo>
                <a:lnTo>
                  <a:pt x="6628" y="7916"/>
                </a:lnTo>
                <a:lnTo>
                  <a:pt x="6628" y="9020"/>
                </a:lnTo>
                <a:lnTo>
                  <a:pt x="5523" y="9020"/>
                </a:lnTo>
                <a:lnTo>
                  <a:pt x="5523" y="7916"/>
                </a:lnTo>
                <a:close/>
                <a:moveTo>
                  <a:pt x="4108" y="7916"/>
                </a:moveTo>
                <a:lnTo>
                  <a:pt x="5213" y="7916"/>
                </a:lnTo>
                <a:lnTo>
                  <a:pt x="5213" y="9020"/>
                </a:lnTo>
                <a:lnTo>
                  <a:pt x="4108" y="9020"/>
                </a:lnTo>
                <a:lnTo>
                  <a:pt x="4108" y="7916"/>
                </a:lnTo>
                <a:close/>
                <a:moveTo>
                  <a:pt x="2692" y="7916"/>
                </a:moveTo>
                <a:lnTo>
                  <a:pt x="3798" y="7916"/>
                </a:lnTo>
                <a:lnTo>
                  <a:pt x="3798" y="9020"/>
                </a:lnTo>
                <a:lnTo>
                  <a:pt x="2692" y="9020"/>
                </a:lnTo>
                <a:lnTo>
                  <a:pt x="2692" y="7916"/>
                </a:lnTo>
                <a:close/>
                <a:moveTo>
                  <a:pt x="1277" y="7916"/>
                </a:moveTo>
                <a:lnTo>
                  <a:pt x="2383" y="7916"/>
                </a:lnTo>
                <a:lnTo>
                  <a:pt x="2383" y="9020"/>
                </a:lnTo>
                <a:lnTo>
                  <a:pt x="1277" y="9020"/>
                </a:lnTo>
                <a:lnTo>
                  <a:pt x="1277" y="7916"/>
                </a:lnTo>
                <a:close/>
                <a:moveTo>
                  <a:pt x="5523" y="9417"/>
                </a:moveTo>
                <a:lnTo>
                  <a:pt x="6628" y="9417"/>
                </a:lnTo>
                <a:lnTo>
                  <a:pt x="6628" y="10521"/>
                </a:lnTo>
                <a:lnTo>
                  <a:pt x="5523" y="10521"/>
                </a:lnTo>
                <a:lnTo>
                  <a:pt x="5523" y="9417"/>
                </a:lnTo>
                <a:close/>
                <a:moveTo>
                  <a:pt x="4108" y="9417"/>
                </a:moveTo>
                <a:lnTo>
                  <a:pt x="5213" y="9417"/>
                </a:lnTo>
                <a:lnTo>
                  <a:pt x="5213" y="10521"/>
                </a:lnTo>
                <a:lnTo>
                  <a:pt x="4108" y="10521"/>
                </a:lnTo>
                <a:lnTo>
                  <a:pt x="4108" y="9417"/>
                </a:lnTo>
                <a:close/>
                <a:moveTo>
                  <a:pt x="2692" y="9417"/>
                </a:moveTo>
                <a:lnTo>
                  <a:pt x="3798" y="9417"/>
                </a:lnTo>
                <a:lnTo>
                  <a:pt x="3798" y="10521"/>
                </a:lnTo>
                <a:lnTo>
                  <a:pt x="2692" y="10521"/>
                </a:lnTo>
                <a:lnTo>
                  <a:pt x="2692" y="9417"/>
                </a:lnTo>
                <a:close/>
                <a:moveTo>
                  <a:pt x="1277" y="9417"/>
                </a:moveTo>
                <a:lnTo>
                  <a:pt x="2383" y="9417"/>
                </a:lnTo>
                <a:lnTo>
                  <a:pt x="2383" y="10521"/>
                </a:lnTo>
                <a:lnTo>
                  <a:pt x="1277" y="10521"/>
                </a:lnTo>
                <a:lnTo>
                  <a:pt x="1277" y="9417"/>
                </a:lnTo>
                <a:close/>
                <a:moveTo>
                  <a:pt x="5523" y="10919"/>
                </a:moveTo>
                <a:lnTo>
                  <a:pt x="6628" y="10919"/>
                </a:lnTo>
                <a:lnTo>
                  <a:pt x="6628" y="12023"/>
                </a:lnTo>
                <a:lnTo>
                  <a:pt x="5523" y="12023"/>
                </a:lnTo>
                <a:lnTo>
                  <a:pt x="5523" y="10919"/>
                </a:lnTo>
                <a:close/>
                <a:moveTo>
                  <a:pt x="4108" y="10919"/>
                </a:moveTo>
                <a:lnTo>
                  <a:pt x="5213" y="10919"/>
                </a:lnTo>
                <a:lnTo>
                  <a:pt x="5213" y="12023"/>
                </a:lnTo>
                <a:lnTo>
                  <a:pt x="4108" y="12023"/>
                </a:lnTo>
                <a:lnTo>
                  <a:pt x="4108" y="10919"/>
                </a:lnTo>
                <a:close/>
                <a:moveTo>
                  <a:pt x="2692" y="10919"/>
                </a:moveTo>
                <a:lnTo>
                  <a:pt x="3798" y="10919"/>
                </a:lnTo>
                <a:lnTo>
                  <a:pt x="3798" y="12023"/>
                </a:lnTo>
                <a:lnTo>
                  <a:pt x="2692" y="12023"/>
                </a:lnTo>
                <a:lnTo>
                  <a:pt x="2692" y="10919"/>
                </a:lnTo>
                <a:close/>
                <a:moveTo>
                  <a:pt x="1277" y="10919"/>
                </a:moveTo>
                <a:lnTo>
                  <a:pt x="2383" y="10919"/>
                </a:lnTo>
                <a:lnTo>
                  <a:pt x="2383" y="12023"/>
                </a:lnTo>
                <a:lnTo>
                  <a:pt x="1277" y="12023"/>
                </a:lnTo>
                <a:lnTo>
                  <a:pt x="1277" y="10919"/>
                </a:lnTo>
                <a:close/>
                <a:moveTo>
                  <a:pt x="5523" y="12419"/>
                </a:moveTo>
                <a:lnTo>
                  <a:pt x="6628" y="12419"/>
                </a:lnTo>
                <a:lnTo>
                  <a:pt x="6628" y="13523"/>
                </a:lnTo>
                <a:lnTo>
                  <a:pt x="5523" y="13523"/>
                </a:lnTo>
                <a:lnTo>
                  <a:pt x="5523" y="12419"/>
                </a:lnTo>
                <a:close/>
                <a:moveTo>
                  <a:pt x="4108" y="12419"/>
                </a:moveTo>
                <a:lnTo>
                  <a:pt x="5213" y="12419"/>
                </a:lnTo>
                <a:lnTo>
                  <a:pt x="5213" y="13523"/>
                </a:lnTo>
                <a:lnTo>
                  <a:pt x="4108" y="13523"/>
                </a:lnTo>
                <a:lnTo>
                  <a:pt x="4108" y="12419"/>
                </a:lnTo>
                <a:close/>
                <a:moveTo>
                  <a:pt x="2692" y="12419"/>
                </a:moveTo>
                <a:lnTo>
                  <a:pt x="3798" y="12419"/>
                </a:lnTo>
                <a:lnTo>
                  <a:pt x="3798" y="13523"/>
                </a:lnTo>
                <a:lnTo>
                  <a:pt x="2692" y="13523"/>
                </a:lnTo>
                <a:lnTo>
                  <a:pt x="2692" y="12419"/>
                </a:lnTo>
                <a:close/>
                <a:moveTo>
                  <a:pt x="8086" y="1911"/>
                </a:moveTo>
                <a:lnTo>
                  <a:pt x="9191" y="1911"/>
                </a:lnTo>
                <a:lnTo>
                  <a:pt x="9191" y="3015"/>
                </a:lnTo>
                <a:lnTo>
                  <a:pt x="8086" y="3015"/>
                </a:lnTo>
                <a:lnTo>
                  <a:pt x="8086" y="1911"/>
                </a:lnTo>
                <a:close/>
                <a:moveTo>
                  <a:pt x="8086" y="12419"/>
                </a:moveTo>
                <a:lnTo>
                  <a:pt x="9191" y="12419"/>
                </a:lnTo>
                <a:lnTo>
                  <a:pt x="9191" y="13523"/>
                </a:lnTo>
                <a:lnTo>
                  <a:pt x="8086" y="13523"/>
                </a:lnTo>
                <a:lnTo>
                  <a:pt x="8086" y="12419"/>
                </a:lnTo>
                <a:close/>
                <a:moveTo>
                  <a:pt x="9500" y="12419"/>
                </a:moveTo>
                <a:lnTo>
                  <a:pt x="10606" y="12419"/>
                </a:lnTo>
                <a:lnTo>
                  <a:pt x="10606" y="13523"/>
                </a:lnTo>
                <a:lnTo>
                  <a:pt x="9500" y="13523"/>
                </a:lnTo>
                <a:lnTo>
                  <a:pt x="9500" y="12419"/>
                </a:lnTo>
                <a:close/>
                <a:moveTo>
                  <a:pt x="10915" y="12419"/>
                </a:moveTo>
                <a:lnTo>
                  <a:pt x="12021" y="12419"/>
                </a:lnTo>
                <a:lnTo>
                  <a:pt x="12021" y="13523"/>
                </a:lnTo>
                <a:lnTo>
                  <a:pt x="10915" y="13523"/>
                </a:lnTo>
                <a:lnTo>
                  <a:pt x="10915" y="12419"/>
                </a:lnTo>
                <a:close/>
                <a:moveTo>
                  <a:pt x="12331" y="12419"/>
                </a:moveTo>
                <a:lnTo>
                  <a:pt x="13436" y="12419"/>
                </a:lnTo>
                <a:lnTo>
                  <a:pt x="13436" y="13523"/>
                </a:lnTo>
                <a:lnTo>
                  <a:pt x="12331" y="13523"/>
                </a:lnTo>
                <a:lnTo>
                  <a:pt x="12331" y="12419"/>
                </a:lnTo>
                <a:close/>
                <a:moveTo>
                  <a:pt x="8086" y="10919"/>
                </a:moveTo>
                <a:lnTo>
                  <a:pt x="9191" y="10919"/>
                </a:lnTo>
                <a:lnTo>
                  <a:pt x="9191" y="12023"/>
                </a:lnTo>
                <a:lnTo>
                  <a:pt x="8086" y="12023"/>
                </a:lnTo>
                <a:lnTo>
                  <a:pt x="8086" y="10919"/>
                </a:lnTo>
                <a:close/>
                <a:moveTo>
                  <a:pt x="9500" y="10919"/>
                </a:moveTo>
                <a:lnTo>
                  <a:pt x="10606" y="10919"/>
                </a:lnTo>
                <a:lnTo>
                  <a:pt x="10606" y="12023"/>
                </a:lnTo>
                <a:lnTo>
                  <a:pt x="9500" y="12023"/>
                </a:lnTo>
                <a:lnTo>
                  <a:pt x="9500" y="10919"/>
                </a:lnTo>
                <a:close/>
                <a:moveTo>
                  <a:pt x="10915" y="10919"/>
                </a:moveTo>
                <a:lnTo>
                  <a:pt x="12021" y="10919"/>
                </a:lnTo>
                <a:lnTo>
                  <a:pt x="12021" y="12023"/>
                </a:lnTo>
                <a:lnTo>
                  <a:pt x="10915" y="12023"/>
                </a:lnTo>
                <a:lnTo>
                  <a:pt x="10915" y="10919"/>
                </a:lnTo>
                <a:close/>
                <a:moveTo>
                  <a:pt x="12331" y="10919"/>
                </a:moveTo>
                <a:lnTo>
                  <a:pt x="13436" y="10919"/>
                </a:lnTo>
                <a:lnTo>
                  <a:pt x="13436" y="12023"/>
                </a:lnTo>
                <a:lnTo>
                  <a:pt x="12331" y="12023"/>
                </a:lnTo>
                <a:lnTo>
                  <a:pt x="12331" y="10919"/>
                </a:lnTo>
                <a:close/>
                <a:moveTo>
                  <a:pt x="8086" y="9417"/>
                </a:moveTo>
                <a:lnTo>
                  <a:pt x="9191" y="9417"/>
                </a:lnTo>
                <a:lnTo>
                  <a:pt x="9191" y="10521"/>
                </a:lnTo>
                <a:lnTo>
                  <a:pt x="8086" y="10521"/>
                </a:lnTo>
                <a:lnTo>
                  <a:pt x="8086" y="9417"/>
                </a:lnTo>
                <a:close/>
                <a:moveTo>
                  <a:pt x="9500" y="9417"/>
                </a:moveTo>
                <a:lnTo>
                  <a:pt x="10606" y="9417"/>
                </a:lnTo>
                <a:lnTo>
                  <a:pt x="10606" y="10521"/>
                </a:lnTo>
                <a:lnTo>
                  <a:pt x="9500" y="10521"/>
                </a:lnTo>
                <a:lnTo>
                  <a:pt x="9500" y="9417"/>
                </a:lnTo>
                <a:close/>
                <a:moveTo>
                  <a:pt x="10915" y="9417"/>
                </a:moveTo>
                <a:lnTo>
                  <a:pt x="12021" y="9417"/>
                </a:lnTo>
                <a:lnTo>
                  <a:pt x="12021" y="10521"/>
                </a:lnTo>
                <a:lnTo>
                  <a:pt x="10915" y="10521"/>
                </a:lnTo>
                <a:lnTo>
                  <a:pt x="10915" y="9417"/>
                </a:lnTo>
                <a:close/>
                <a:moveTo>
                  <a:pt x="12331" y="9417"/>
                </a:moveTo>
                <a:lnTo>
                  <a:pt x="13436" y="9417"/>
                </a:lnTo>
                <a:lnTo>
                  <a:pt x="13436" y="10521"/>
                </a:lnTo>
                <a:lnTo>
                  <a:pt x="12331" y="10521"/>
                </a:lnTo>
                <a:lnTo>
                  <a:pt x="12331" y="9417"/>
                </a:lnTo>
                <a:close/>
                <a:moveTo>
                  <a:pt x="8086" y="7916"/>
                </a:moveTo>
                <a:lnTo>
                  <a:pt x="9191" y="7916"/>
                </a:lnTo>
                <a:lnTo>
                  <a:pt x="9191" y="9020"/>
                </a:lnTo>
                <a:lnTo>
                  <a:pt x="8086" y="9020"/>
                </a:lnTo>
                <a:lnTo>
                  <a:pt x="8086" y="7916"/>
                </a:lnTo>
                <a:close/>
                <a:moveTo>
                  <a:pt x="9500" y="7916"/>
                </a:moveTo>
                <a:lnTo>
                  <a:pt x="10606" y="7916"/>
                </a:lnTo>
                <a:lnTo>
                  <a:pt x="10606" y="9020"/>
                </a:lnTo>
                <a:lnTo>
                  <a:pt x="9500" y="9020"/>
                </a:lnTo>
                <a:lnTo>
                  <a:pt x="9500" y="7916"/>
                </a:lnTo>
                <a:close/>
                <a:moveTo>
                  <a:pt x="10915" y="7916"/>
                </a:moveTo>
                <a:lnTo>
                  <a:pt x="12021" y="7916"/>
                </a:lnTo>
                <a:lnTo>
                  <a:pt x="12021" y="9020"/>
                </a:lnTo>
                <a:lnTo>
                  <a:pt x="10915" y="9020"/>
                </a:lnTo>
                <a:lnTo>
                  <a:pt x="10915" y="7916"/>
                </a:lnTo>
                <a:close/>
                <a:moveTo>
                  <a:pt x="12331" y="7916"/>
                </a:moveTo>
                <a:lnTo>
                  <a:pt x="13436" y="7916"/>
                </a:lnTo>
                <a:lnTo>
                  <a:pt x="13436" y="9020"/>
                </a:lnTo>
                <a:lnTo>
                  <a:pt x="12331" y="9020"/>
                </a:lnTo>
                <a:lnTo>
                  <a:pt x="12331" y="7916"/>
                </a:lnTo>
                <a:close/>
                <a:moveTo>
                  <a:pt x="8086" y="6414"/>
                </a:moveTo>
                <a:lnTo>
                  <a:pt x="9191" y="6414"/>
                </a:lnTo>
                <a:lnTo>
                  <a:pt x="9191" y="7518"/>
                </a:lnTo>
                <a:lnTo>
                  <a:pt x="8086" y="7518"/>
                </a:lnTo>
                <a:lnTo>
                  <a:pt x="8086" y="6414"/>
                </a:lnTo>
                <a:close/>
                <a:moveTo>
                  <a:pt x="9500" y="6414"/>
                </a:moveTo>
                <a:lnTo>
                  <a:pt x="10606" y="6414"/>
                </a:lnTo>
                <a:lnTo>
                  <a:pt x="10606" y="7518"/>
                </a:lnTo>
                <a:lnTo>
                  <a:pt x="9500" y="7518"/>
                </a:lnTo>
                <a:lnTo>
                  <a:pt x="9500" y="6414"/>
                </a:lnTo>
                <a:close/>
                <a:moveTo>
                  <a:pt x="10915" y="6414"/>
                </a:moveTo>
                <a:lnTo>
                  <a:pt x="12021" y="6414"/>
                </a:lnTo>
                <a:lnTo>
                  <a:pt x="12021" y="7518"/>
                </a:lnTo>
                <a:lnTo>
                  <a:pt x="10915" y="7518"/>
                </a:lnTo>
                <a:lnTo>
                  <a:pt x="10915" y="6414"/>
                </a:lnTo>
                <a:close/>
                <a:moveTo>
                  <a:pt x="12331" y="6414"/>
                </a:moveTo>
                <a:lnTo>
                  <a:pt x="13436" y="6414"/>
                </a:lnTo>
                <a:lnTo>
                  <a:pt x="13436" y="7518"/>
                </a:lnTo>
                <a:lnTo>
                  <a:pt x="12331" y="7518"/>
                </a:lnTo>
                <a:lnTo>
                  <a:pt x="12331" y="6414"/>
                </a:lnTo>
                <a:close/>
                <a:moveTo>
                  <a:pt x="8086" y="4914"/>
                </a:moveTo>
                <a:lnTo>
                  <a:pt x="9191" y="4914"/>
                </a:lnTo>
                <a:lnTo>
                  <a:pt x="9191" y="6018"/>
                </a:lnTo>
                <a:lnTo>
                  <a:pt x="8086" y="6018"/>
                </a:lnTo>
                <a:lnTo>
                  <a:pt x="8086" y="4914"/>
                </a:lnTo>
                <a:close/>
                <a:moveTo>
                  <a:pt x="9500" y="4914"/>
                </a:moveTo>
                <a:lnTo>
                  <a:pt x="10606" y="4914"/>
                </a:lnTo>
                <a:lnTo>
                  <a:pt x="10606" y="6018"/>
                </a:lnTo>
                <a:lnTo>
                  <a:pt x="9500" y="6018"/>
                </a:lnTo>
                <a:lnTo>
                  <a:pt x="9500" y="4914"/>
                </a:lnTo>
                <a:close/>
                <a:moveTo>
                  <a:pt x="10915" y="4914"/>
                </a:moveTo>
                <a:lnTo>
                  <a:pt x="12021" y="4914"/>
                </a:lnTo>
                <a:lnTo>
                  <a:pt x="12021" y="6018"/>
                </a:lnTo>
                <a:lnTo>
                  <a:pt x="10915" y="6018"/>
                </a:lnTo>
                <a:lnTo>
                  <a:pt x="10915" y="4914"/>
                </a:lnTo>
                <a:close/>
                <a:moveTo>
                  <a:pt x="12331" y="4914"/>
                </a:moveTo>
                <a:lnTo>
                  <a:pt x="13436" y="4914"/>
                </a:lnTo>
                <a:lnTo>
                  <a:pt x="13436" y="6018"/>
                </a:lnTo>
                <a:lnTo>
                  <a:pt x="12331" y="6018"/>
                </a:lnTo>
                <a:lnTo>
                  <a:pt x="12331" y="4914"/>
                </a:lnTo>
                <a:close/>
                <a:moveTo>
                  <a:pt x="8086" y="3413"/>
                </a:moveTo>
                <a:lnTo>
                  <a:pt x="9191" y="3413"/>
                </a:lnTo>
                <a:lnTo>
                  <a:pt x="9191" y="4516"/>
                </a:lnTo>
                <a:lnTo>
                  <a:pt x="8086" y="4516"/>
                </a:lnTo>
                <a:lnTo>
                  <a:pt x="8086" y="3413"/>
                </a:lnTo>
                <a:close/>
                <a:moveTo>
                  <a:pt x="9500" y="3413"/>
                </a:moveTo>
                <a:lnTo>
                  <a:pt x="10606" y="3413"/>
                </a:lnTo>
                <a:lnTo>
                  <a:pt x="10606" y="4516"/>
                </a:lnTo>
                <a:lnTo>
                  <a:pt x="9500" y="4516"/>
                </a:lnTo>
                <a:lnTo>
                  <a:pt x="9500" y="3413"/>
                </a:lnTo>
                <a:close/>
                <a:moveTo>
                  <a:pt x="10915" y="3413"/>
                </a:moveTo>
                <a:lnTo>
                  <a:pt x="12021" y="3413"/>
                </a:lnTo>
                <a:lnTo>
                  <a:pt x="12021" y="4516"/>
                </a:lnTo>
                <a:lnTo>
                  <a:pt x="10915" y="4516"/>
                </a:lnTo>
                <a:lnTo>
                  <a:pt x="10915" y="3413"/>
                </a:lnTo>
                <a:close/>
                <a:moveTo>
                  <a:pt x="9500" y="1911"/>
                </a:moveTo>
                <a:lnTo>
                  <a:pt x="10606" y="1911"/>
                </a:lnTo>
                <a:lnTo>
                  <a:pt x="10606" y="3015"/>
                </a:lnTo>
                <a:lnTo>
                  <a:pt x="9500" y="3015"/>
                </a:lnTo>
                <a:lnTo>
                  <a:pt x="9500" y="1911"/>
                </a:lnTo>
                <a:close/>
                <a:moveTo>
                  <a:pt x="10915" y="1911"/>
                </a:moveTo>
                <a:lnTo>
                  <a:pt x="12021" y="1911"/>
                </a:lnTo>
                <a:lnTo>
                  <a:pt x="12021" y="3015"/>
                </a:lnTo>
                <a:lnTo>
                  <a:pt x="10915" y="3015"/>
                </a:lnTo>
                <a:lnTo>
                  <a:pt x="10915" y="1911"/>
                </a:lnTo>
                <a:close/>
                <a:moveTo>
                  <a:pt x="12331" y="1911"/>
                </a:moveTo>
                <a:lnTo>
                  <a:pt x="13436" y="1911"/>
                </a:lnTo>
                <a:lnTo>
                  <a:pt x="13436" y="3015"/>
                </a:lnTo>
                <a:lnTo>
                  <a:pt x="12331" y="3015"/>
                </a:lnTo>
                <a:lnTo>
                  <a:pt x="12331" y="1911"/>
                </a:lnTo>
                <a:close/>
                <a:moveTo>
                  <a:pt x="12331" y="3413"/>
                </a:moveTo>
                <a:lnTo>
                  <a:pt x="13436" y="3413"/>
                </a:lnTo>
                <a:lnTo>
                  <a:pt x="13436" y="4516"/>
                </a:lnTo>
                <a:lnTo>
                  <a:pt x="12331" y="4516"/>
                </a:lnTo>
                <a:lnTo>
                  <a:pt x="12331" y="3413"/>
                </a:lnTo>
                <a:close/>
              </a:path>
            </a:pathLst>
          </a:custGeom>
          <a:solidFill>
            <a:srgbClr val="00AEE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Freeform 6"/>
          <p:cNvSpPr>
            <a:spLocks noChangeAspect="1" noEditPoints="1"/>
          </p:cNvSpPr>
          <p:nvPr/>
        </p:nvSpPr>
        <p:spPr bwMode="auto">
          <a:xfrm>
            <a:off x="7136235" y="1545427"/>
            <a:ext cx="738819" cy="715151"/>
          </a:xfrm>
          <a:custGeom>
            <a:avLst/>
            <a:gdLst/>
            <a:ahLst/>
            <a:cxnLst>
              <a:cxn ang="0">
                <a:pos x="12772" y="618"/>
              </a:cxn>
              <a:cxn ang="0">
                <a:pos x="0" y="15651"/>
              </a:cxn>
              <a:cxn ang="0">
                <a:pos x="1941" y="4867"/>
              </a:cxn>
              <a:cxn ang="0">
                <a:pos x="5964" y="4867"/>
              </a:cxn>
              <a:cxn ang="0">
                <a:pos x="7512" y="618"/>
              </a:cxn>
              <a:cxn ang="0">
                <a:pos x="1277" y="12419"/>
              </a:cxn>
              <a:cxn ang="0">
                <a:pos x="5523" y="7916"/>
              </a:cxn>
              <a:cxn ang="0">
                <a:pos x="4108" y="7916"/>
              </a:cxn>
              <a:cxn ang="0">
                <a:pos x="2692" y="7916"/>
              </a:cxn>
              <a:cxn ang="0">
                <a:pos x="1277" y="7916"/>
              </a:cxn>
              <a:cxn ang="0">
                <a:pos x="5523" y="9417"/>
              </a:cxn>
              <a:cxn ang="0">
                <a:pos x="4108" y="9417"/>
              </a:cxn>
              <a:cxn ang="0">
                <a:pos x="2692" y="9417"/>
              </a:cxn>
              <a:cxn ang="0">
                <a:pos x="1277" y="9417"/>
              </a:cxn>
              <a:cxn ang="0">
                <a:pos x="5523" y="10919"/>
              </a:cxn>
              <a:cxn ang="0">
                <a:pos x="4108" y="10919"/>
              </a:cxn>
              <a:cxn ang="0">
                <a:pos x="2692" y="10919"/>
              </a:cxn>
              <a:cxn ang="0">
                <a:pos x="1277" y="10919"/>
              </a:cxn>
              <a:cxn ang="0">
                <a:pos x="5523" y="12419"/>
              </a:cxn>
              <a:cxn ang="0">
                <a:pos x="4108" y="12419"/>
              </a:cxn>
              <a:cxn ang="0">
                <a:pos x="2692" y="12419"/>
              </a:cxn>
              <a:cxn ang="0">
                <a:pos x="8086" y="1911"/>
              </a:cxn>
              <a:cxn ang="0">
                <a:pos x="8086" y="12419"/>
              </a:cxn>
              <a:cxn ang="0">
                <a:pos x="9500" y="12419"/>
              </a:cxn>
              <a:cxn ang="0">
                <a:pos x="10915" y="12419"/>
              </a:cxn>
              <a:cxn ang="0">
                <a:pos x="12331" y="12419"/>
              </a:cxn>
              <a:cxn ang="0">
                <a:pos x="8086" y="10919"/>
              </a:cxn>
              <a:cxn ang="0">
                <a:pos x="9500" y="10919"/>
              </a:cxn>
              <a:cxn ang="0">
                <a:pos x="10915" y="10919"/>
              </a:cxn>
              <a:cxn ang="0">
                <a:pos x="12331" y="10919"/>
              </a:cxn>
              <a:cxn ang="0">
                <a:pos x="8086" y="9417"/>
              </a:cxn>
              <a:cxn ang="0">
                <a:pos x="9500" y="9417"/>
              </a:cxn>
              <a:cxn ang="0">
                <a:pos x="10915" y="9417"/>
              </a:cxn>
              <a:cxn ang="0">
                <a:pos x="12331" y="9417"/>
              </a:cxn>
              <a:cxn ang="0">
                <a:pos x="8086" y="7916"/>
              </a:cxn>
              <a:cxn ang="0">
                <a:pos x="9500" y="7916"/>
              </a:cxn>
              <a:cxn ang="0">
                <a:pos x="10915" y="7916"/>
              </a:cxn>
              <a:cxn ang="0">
                <a:pos x="12331" y="7916"/>
              </a:cxn>
              <a:cxn ang="0">
                <a:pos x="8086" y="6414"/>
              </a:cxn>
              <a:cxn ang="0">
                <a:pos x="9500" y="6414"/>
              </a:cxn>
              <a:cxn ang="0">
                <a:pos x="10915" y="6414"/>
              </a:cxn>
              <a:cxn ang="0">
                <a:pos x="12331" y="6414"/>
              </a:cxn>
              <a:cxn ang="0">
                <a:pos x="8086" y="4914"/>
              </a:cxn>
              <a:cxn ang="0">
                <a:pos x="9500" y="4914"/>
              </a:cxn>
              <a:cxn ang="0">
                <a:pos x="10915" y="4914"/>
              </a:cxn>
              <a:cxn ang="0">
                <a:pos x="12331" y="4914"/>
              </a:cxn>
              <a:cxn ang="0">
                <a:pos x="8086" y="3413"/>
              </a:cxn>
              <a:cxn ang="0">
                <a:pos x="9500" y="3413"/>
              </a:cxn>
              <a:cxn ang="0">
                <a:pos x="10915" y="3413"/>
              </a:cxn>
              <a:cxn ang="0">
                <a:pos x="9500" y="1911"/>
              </a:cxn>
              <a:cxn ang="0">
                <a:pos x="10915" y="1911"/>
              </a:cxn>
              <a:cxn ang="0">
                <a:pos x="12331" y="1911"/>
              </a:cxn>
              <a:cxn ang="0">
                <a:pos x="12331" y="3413"/>
              </a:cxn>
            </a:cxnLst>
            <a:rect l="0" t="0" r="r" b="b"/>
            <a:pathLst>
              <a:path w="16169" h="15651">
                <a:moveTo>
                  <a:pt x="7512" y="618"/>
                </a:moveTo>
                <a:lnTo>
                  <a:pt x="8749" y="618"/>
                </a:lnTo>
                <a:lnTo>
                  <a:pt x="8749" y="0"/>
                </a:lnTo>
                <a:lnTo>
                  <a:pt x="12772" y="0"/>
                </a:lnTo>
                <a:lnTo>
                  <a:pt x="12772" y="618"/>
                </a:lnTo>
                <a:lnTo>
                  <a:pt x="14010" y="618"/>
                </a:lnTo>
                <a:lnTo>
                  <a:pt x="14010" y="13875"/>
                </a:lnTo>
                <a:lnTo>
                  <a:pt x="16169" y="13875"/>
                </a:lnTo>
                <a:lnTo>
                  <a:pt x="16169" y="15651"/>
                </a:lnTo>
                <a:lnTo>
                  <a:pt x="0" y="15651"/>
                </a:lnTo>
                <a:lnTo>
                  <a:pt x="0" y="13875"/>
                </a:lnTo>
                <a:lnTo>
                  <a:pt x="781" y="13875"/>
                </a:lnTo>
                <a:lnTo>
                  <a:pt x="781" y="6103"/>
                </a:lnTo>
                <a:lnTo>
                  <a:pt x="1941" y="6103"/>
                </a:lnTo>
                <a:lnTo>
                  <a:pt x="1941" y="4867"/>
                </a:lnTo>
                <a:lnTo>
                  <a:pt x="4469" y="4867"/>
                </a:lnTo>
                <a:lnTo>
                  <a:pt x="4469" y="2808"/>
                </a:lnTo>
                <a:lnTo>
                  <a:pt x="5088" y="2808"/>
                </a:lnTo>
                <a:lnTo>
                  <a:pt x="5088" y="4867"/>
                </a:lnTo>
                <a:lnTo>
                  <a:pt x="5964" y="4867"/>
                </a:lnTo>
                <a:lnTo>
                  <a:pt x="5964" y="6103"/>
                </a:lnTo>
                <a:lnTo>
                  <a:pt x="7124" y="6103"/>
                </a:lnTo>
                <a:lnTo>
                  <a:pt x="7124" y="13875"/>
                </a:lnTo>
                <a:lnTo>
                  <a:pt x="7512" y="13875"/>
                </a:lnTo>
                <a:lnTo>
                  <a:pt x="7512" y="618"/>
                </a:lnTo>
                <a:close/>
                <a:moveTo>
                  <a:pt x="1277" y="12419"/>
                </a:moveTo>
                <a:lnTo>
                  <a:pt x="2383" y="12419"/>
                </a:lnTo>
                <a:lnTo>
                  <a:pt x="2383" y="13523"/>
                </a:lnTo>
                <a:lnTo>
                  <a:pt x="1277" y="13523"/>
                </a:lnTo>
                <a:lnTo>
                  <a:pt x="1277" y="12419"/>
                </a:lnTo>
                <a:close/>
                <a:moveTo>
                  <a:pt x="5523" y="7916"/>
                </a:moveTo>
                <a:lnTo>
                  <a:pt x="6628" y="7916"/>
                </a:lnTo>
                <a:lnTo>
                  <a:pt x="6628" y="9020"/>
                </a:lnTo>
                <a:lnTo>
                  <a:pt x="5523" y="9020"/>
                </a:lnTo>
                <a:lnTo>
                  <a:pt x="5523" y="7916"/>
                </a:lnTo>
                <a:close/>
                <a:moveTo>
                  <a:pt x="4108" y="7916"/>
                </a:moveTo>
                <a:lnTo>
                  <a:pt x="5213" y="7916"/>
                </a:lnTo>
                <a:lnTo>
                  <a:pt x="5213" y="9020"/>
                </a:lnTo>
                <a:lnTo>
                  <a:pt x="4108" y="9020"/>
                </a:lnTo>
                <a:lnTo>
                  <a:pt x="4108" y="7916"/>
                </a:lnTo>
                <a:close/>
                <a:moveTo>
                  <a:pt x="2692" y="7916"/>
                </a:moveTo>
                <a:lnTo>
                  <a:pt x="3798" y="7916"/>
                </a:lnTo>
                <a:lnTo>
                  <a:pt x="3798" y="9020"/>
                </a:lnTo>
                <a:lnTo>
                  <a:pt x="2692" y="9020"/>
                </a:lnTo>
                <a:lnTo>
                  <a:pt x="2692" y="7916"/>
                </a:lnTo>
                <a:close/>
                <a:moveTo>
                  <a:pt x="1277" y="7916"/>
                </a:moveTo>
                <a:lnTo>
                  <a:pt x="2383" y="7916"/>
                </a:lnTo>
                <a:lnTo>
                  <a:pt x="2383" y="9020"/>
                </a:lnTo>
                <a:lnTo>
                  <a:pt x="1277" y="9020"/>
                </a:lnTo>
                <a:lnTo>
                  <a:pt x="1277" y="7916"/>
                </a:lnTo>
                <a:close/>
                <a:moveTo>
                  <a:pt x="5523" y="9417"/>
                </a:moveTo>
                <a:lnTo>
                  <a:pt x="6628" y="9417"/>
                </a:lnTo>
                <a:lnTo>
                  <a:pt x="6628" y="10521"/>
                </a:lnTo>
                <a:lnTo>
                  <a:pt x="5523" y="10521"/>
                </a:lnTo>
                <a:lnTo>
                  <a:pt x="5523" y="9417"/>
                </a:lnTo>
                <a:close/>
                <a:moveTo>
                  <a:pt x="4108" y="9417"/>
                </a:moveTo>
                <a:lnTo>
                  <a:pt x="5213" y="9417"/>
                </a:lnTo>
                <a:lnTo>
                  <a:pt x="5213" y="10521"/>
                </a:lnTo>
                <a:lnTo>
                  <a:pt x="4108" y="10521"/>
                </a:lnTo>
                <a:lnTo>
                  <a:pt x="4108" y="9417"/>
                </a:lnTo>
                <a:close/>
                <a:moveTo>
                  <a:pt x="2692" y="9417"/>
                </a:moveTo>
                <a:lnTo>
                  <a:pt x="3798" y="9417"/>
                </a:lnTo>
                <a:lnTo>
                  <a:pt x="3798" y="10521"/>
                </a:lnTo>
                <a:lnTo>
                  <a:pt x="2692" y="10521"/>
                </a:lnTo>
                <a:lnTo>
                  <a:pt x="2692" y="9417"/>
                </a:lnTo>
                <a:close/>
                <a:moveTo>
                  <a:pt x="1277" y="9417"/>
                </a:moveTo>
                <a:lnTo>
                  <a:pt x="2383" y="9417"/>
                </a:lnTo>
                <a:lnTo>
                  <a:pt x="2383" y="10521"/>
                </a:lnTo>
                <a:lnTo>
                  <a:pt x="1277" y="10521"/>
                </a:lnTo>
                <a:lnTo>
                  <a:pt x="1277" y="9417"/>
                </a:lnTo>
                <a:close/>
                <a:moveTo>
                  <a:pt x="5523" y="10919"/>
                </a:moveTo>
                <a:lnTo>
                  <a:pt x="6628" y="10919"/>
                </a:lnTo>
                <a:lnTo>
                  <a:pt x="6628" y="12023"/>
                </a:lnTo>
                <a:lnTo>
                  <a:pt x="5523" y="12023"/>
                </a:lnTo>
                <a:lnTo>
                  <a:pt x="5523" y="10919"/>
                </a:lnTo>
                <a:close/>
                <a:moveTo>
                  <a:pt x="4108" y="10919"/>
                </a:moveTo>
                <a:lnTo>
                  <a:pt x="5213" y="10919"/>
                </a:lnTo>
                <a:lnTo>
                  <a:pt x="5213" y="12023"/>
                </a:lnTo>
                <a:lnTo>
                  <a:pt x="4108" y="12023"/>
                </a:lnTo>
                <a:lnTo>
                  <a:pt x="4108" y="10919"/>
                </a:lnTo>
                <a:close/>
                <a:moveTo>
                  <a:pt x="2692" y="10919"/>
                </a:moveTo>
                <a:lnTo>
                  <a:pt x="3798" y="10919"/>
                </a:lnTo>
                <a:lnTo>
                  <a:pt x="3798" y="12023"/>
                </a:lnTo>
                <a:lnTo>
                  <a:pt x="2692" y="12023"/>
                </a:lnTo>
                <a:lnTo>
                  <a:pt x="2692" y="10919"/>
                </a:lnTo>
                <a:close/>
                <a:moveTo>
                  <a:pt x="1277" y="10919"/>
                </a:moveTo>
                <a:lnTo>
                  <a:pt x="2383" y="10919"/>
                </a:lnTo>
                <a:lnTo>
                  <a:pt x="2383" y="12023"/>
                </a:lnTo>
                <a:lnTo>
                  <a:pt x="1277" y="12023"/>
                </a:lnTo>
                <a:lnTo>
                  <a:pt x="1277" y="10919"/>
                </a:lnTo>
                <a:close/>
                <a:moveTo>
                  <a:pt x="5523" y="12419"/>
                </a:moveTo>
                <a:lnTo>
                  <a:pt x="6628" y="12419"/>
                </a:lnTo>
                <a:lnTo>
                  <a:pt x="6628" y="13523"/>
                </a:lnTo>
                <a:lnTo>
                  <a:pt x="5523" y="13523"/>
                </a:lnTo>
                <a:lnTo>
                  <a:pt x="5523" y="12419"/>
                </a:lnTo>
                <a:close/>
                <a:moveTo>
                  <a:pt x="4108" y="12419"/>
                </a:moveTo>
                <a:lnTo>
                  <a:pt x="5213" y="12419"/>
                </a:lnTo>
                <a:lnTo>
                  <a:pt x="5213" y="13523"/>
                </a:lnTo>
                <a:lnTo>
                  <a:pt x="4108" y="13523"/>
                </a:lnTo>
                <a:lnTo>
                  <a:pt x="4108" y="12419"/>
                </a:lnTo>
                <a:close/>
                <a:moveTo>
                  <a:pt x="2692" y="12419"/>
                </a:moveTo>
                <a:lnTo>
                  <a:pt x="3798" y="12419"/>
                </a:lnTo>
                <a:lnTo>
                  <a:pt x="3798" y="13523"/>
                </a:lnTo>
                <a:lnTo>
                  <a:pt x="2692" y="13523"/>
                </a:lnTo>
                <a:lnTo>
                  <a:pt x="2692" y="12419"/>
                </a:lnTo>
                <a:close/>
                <a:moveTo>
                  <a:pt x="8086" y="1911"/>
                </a:moveTo>
                <a:lnTo>
                  <a:pt x="9191" y="1911"/>
                </a:lnTo>
                <a:lnTo>
                  <a:pt x="9191" y="3015"/>
                </a:lnTo>
                <a:lnTo>
                  <a:pt x="8086" y="3015"/>
                </a:lnTo>
                <a:lnTo>
                  <a:pt x="8086" y="1911"/>
                </a:lnTo>
                <a:close/>
                <a:moveTo>
                  <a:pt x="8086" y="12419"/>
                </a:moveTo>
                <a:lnTo>
                  <a:pt x="9191" y="12419"/>
                </a:lnTo>
                <a:lnTo>
                  <a:pt x="9191" y="13523"/>
                </a:lnTo>
                <a:lnTo>
                  <a:pt x="8086" y="13523"/>
                </a:lnTo>
                <a:lnTo>
                  <a:pt x="8086" y="12419"/>
                </a:lnTo>
                <a:close/>
                <a:moveTo>
                  <a:pt x="9500" y="12419"/>
                </a:moveTo>
                <a:lnTo>
                  <a:pt x="10606" y="12419"/>
                </a:lnTo>
                <a:lnTo>
                  <a:pt x="10606" y="13523"/>
                </a:lnTo>
                <a:lnTo>
                  <a:pt x="9500" y="13523"/>
                </a:lnTo>
                <a:lnTo>
                  <a:pt x="9500" y="12419"/>
                </a:lnTo>
                <a:close/>
                <a:moveTo>
                  <a:pt x="10915" y="12419"/>
                </a:moveTo>
                <a:lnTo>
                  <a:pt x="12021" y="12419"/>
                </a:lnTo>
                <a:lnTo>
                  <a:pt x="12021" y="13523"/>
                </a:lnTo>
                <a:lnTo>
                  <a:pt x="10915" y="13523"/>
                </a:lnTo>
                <a:lnTo>
                  <a:pt x="10915" y="12419"/>
                </a:lnTo>
                <a:close/>
                <a:moveTo>
                  <a:pt x="12331" y="12419"/>
                </a:moveTo>
                <a:lnTo>
                  <a:pt x="13436" y="12419"/>
                </a:lnTo>
                <a:lnTo>
                  <a:pt x="13436" y="13523"/>
                </a:lnTo>
                <a:lnTo>
                  <a:pt x="12331" y="13523"/>
                </a:lnTo>
                <a:lnTo>
                  <a:pt x="12331" y="12419"/>
                </a:lnTo>
                <a:close/>
                <a:moveTo>
                  <a:pt x="8086" y="10919"/>
                </a:moveTo>
                <a:lnTo>
                  <a:pt x="9191" y="10919"/>
                </a:lnTo>
                <a:lnTo>
                  <a:pt x="9191" y="12023"/>
                </a:lnTo>
                <a:lnTo>
                  <a:pt x="8086" y="12023"/>
                </a:lnTo>
                <a:lnTo>
                  <a:pt x="8086" y="10919"/>
                </a:lnTo>
                <a:close/>
                <a:moveTo>
                  <a:pt x="9500" y="10919"/>
                </a:moveTo>
                <a:lnTo>
                  <a:pt x="10606" y="10919"/>
                </a:lnTo>
                <a:lnTo>
                  <a:pt x="10606" y="12023"/>
                </a:lnTo>
                <a:lnTo>
                  <a:pt x="9500" y="12023"/>
                </a:lnTo>
                <a:lnTo>
                  <a:pt x="9500" y="10919"/>
                </a:lnTo>
                <a:close/>
                <a:moveTo>
                  <a:pt x="10915" y="10919"/>
                </a:moveTo>
                <a:lnTo>
                  <a:pt x="12021" y="10919"/>
                </a:lnTo>
                <a:lnTo>
                  <a:pt x="12021" y="12023"/>
                </a:lnTo>
                <a:lnTo>
                  <a:pt x="10915" y="12023"/>
                </a:lnTo>
                <a:lnTo>
                  <a:pt x="10915" y="10919"/>
                </a:lnTo>
                <a:close/>
                <a:moveTo>
                  <a:pt x="12331" y="10919"/>
                </a:moveTo>
                <a:lnTo>
                  <a:pt x="13436" y="10919"/>
                </a:lnTo>
                <a:lnTo>
                  <a:pt x="13436" y="12023"/>
                </a:lnTo>
                <a:lnTo>
                  <a:pt x="12331" y="12023"/>
                </a:lnTo>
                <a:lnTo>
                  <a:pt x="12331" y="10919"/>
                </a:lnTo>
                <a:close/>
                <a:moveTo>
                  <a:pt x="8086" y="9417"/>
                </a:moveTo>
                <a:lnTo>
                  <a:pt x="9191" y="9417"/>
                </a:lnTo>
                <a:lnTo>
                  <a:pt x="9191" y="10521"/>
                </a:lnTo>
                <a:lnTo>
                  <a:pt x="8086" y="10521"/>
                </a:lnTo>
                <a:lnTo>
                  <a:pt x="8086" y="9417"/>
                </a:lnTo>
                <a:close/>
                <a:moveTo>
                  <a:pt x="9500" y="9417"/>
                </a:moveTo>
                <a:lnTo>
                  <a:pt x="10606" y="9417"/>
                </a:lnTo>
                <a:lnTo>
                  <a:pt x="10606" y="10521"/>
                </a:lnTo>
                <a:lnTo>
                  <a:pt x="9500" y="10521"/>
                </a:lnTo>
                <a:lnTo>
                  <a:pt x="9500" y="9417"/>
                </a:lnTo>
                <a:close/>
                <a:moveTo>
                  <a:pt x="10915" y="9417"/>
                </a:moveTo>
                <a:lnTo>
                  <a:pt x="12021" y="9417"/>
                </a:lnTo>
                <a:lnTo>
                  <a:pt x="12021" y="10521"/>
                </a:lnTo>
                <a:lnTo>
                  <a:pt x="10915" y="10521"/>
                </a:lnTo>
                <a:lnTo>
                  <a:pt x="10915" y="9417"/>
                </a:lnTo>
                <a:close/>
                <a:moveTo>
                  <a:pt x="12331" y="9417"/>
                </a:moveTo>
                <a:lnTo>
                  <a:pt x="13436" y="9417"/>
                </a:lnTo>
                <a:lnTo>
                  <a:pt x="13436" y="10521"/>
                </a:lnTo>
                <a:lnTo>
                  <a:pt x="12331" y="10521"/>
                </a:lnTo>
                <a:lnTo>
                  <a:pt x="12331" y="9417"/>
                </a:lnTo>
                <a:close/>
                <a:moveTo>
                  <a:pt x="8086" y="7916"/>
                </a:moveTo>
                <a:lnTo>
                  <a:pt x="9191" y="7916"/>
                </a:lnTo>
                <a:lnTo>
                  <a:pt x="9191" y="9020"/>
                </a:lnTo>
                <a:lnTo>
                  <a:pt x="8086" y="9020"/>
                </a:lnTo>
                <a:lnTo>
                  <a:pt x="8086" y="7916"/>
                </a:lnTo>
                <a:close/>
                <a:moveTo>
                  <a:pt x="9500" y="7916"/>
                </a:moveTo>
                <a:lnTo>
                  <a:pt x="10606" y="7916"/>
                </a:lnTo>
                <a:lnTo>
                  <a:pt x="10606" y="9020"/>
                </a:lnTo>
                <a:lnTo>
                  <a:pt x="9500" y="9020"/>
                </a:lnTo>
                <a:lnTo>
                  <a:pt x="9500" y="7916"/>
                </a:lnTo>
                <a:close/>
                <a:moveTo>
                  <a:pt x="10915" y="7916"/>
                </a:moveTo>
                <a:lnTo>
                  <a:pt x="12021" y="7916"/>
                </a:lnTo>
                <a:lnTo>
                  <a:pt x="12021" y="9020"/>
                </a:lnTo>
                <a:lnTo>
                  <a:pt x="10915" y="9020"/>
                </a:lnTo>
                <a:lnTo>
                  <a:pt x="10915" y="7916"/>
                </a:lnTo>
                <a:close/>
                <a:moveTo>
                  <a:pt x="12331" y="7916"/>
                </a:moveTo>
                <a:lnTo>
                  <a:pt x="13436" y="7916"/>
                </a:lnTo>
                <a:lnTo>
                  <a:pt x="13436" y="9020"/>
                </a:lnTo>
                <a:lnTo>
                  <a:pt x="12331" y="9020"/>
                </a:lnTo>
                <a:lnTo>
                  <a:pt x="12331" y="7916"/>
                </a:lnTo>
                <a:close/>
                <a:moveTo>
                  <a:pt x="8086" y="6414"/>
                </a:moveTo>
                <a:lnTo>
                  <a:pt x="9191" y="6414"/>
                </a:lnTo>
                <a:lnTo>
                  <a:pt x="9191" y="7518"/>
                </a:lnTo>
                <a:lnTo>
                  <a:pt x="8086" y="7518"/>
                </a:lnTo>
                <a:lnTo>
                  <a:pt x="8086" y="6414"/>
                </a:lnTo>
                <a:close/>
                <a:moveTo>
                  <a:pt x="9500" y="6414"/>
                </a:moveTo>
                <a:lnTo>
                  <a:pt x="10606" y="6414"/>
                </a:lnTo>
                <a:lnTo>
                  <a:pt x="10606" y="7518"/>
                </a:lnTo>
                <a:lnTo>
                  <a:pt x="9500" y="7518"/>
                </a:lnTo>
                <a:lnTo>
                  <a:pt x="9500" y="6414"/>
                </a:lnTo>
                <a:close/>
                <a:moveTo>
                  <a:pt x="10915" y="6414"/>
                </a:moveTo>
                <a:lnTo>
                  <a:pt x="12021" y="6414"/>
                </a:lnTo>
                <a:lnTo>
                  <a:pt x="12021" y="7518"/>
                </a:lnTo>
                <a:lnTo>
                  <a:pt x="10915" y="7518"/>
                </a:lnTo>
                <a:lnTo>
                  <a:pt x="10915" y="6414"/>
                </a:lnTo>
                <a:close/>
                <a:moveTo>
                  <a:pt x="12331" y="6414"/>
                </a:moveTo>
                <a:lnTo>
                  <a:pt x="13436" y="6414"/>
                </a:lnTo>
                <a:lnTo>
                  <a:pt x="13436" y="7518"/>
                </a:lnTo>
                <a:lnTo>
                  <a:pt x="12331" y="7518"/>
                </a:lnTo>
                <a:lnTo>
                  <a:pt x="12331" y="6414"/>
                </a:lnTo>
                <a:close/>
                <a:moveTo>
                  <a:pt x="8086" y="4914"/>
                </a:moveTo>
                <a:lnTo>
                  <a:pt x="9191" y="4914"/>
                </a:lnTo>
                <a:lnTo>
                  <a:pt x="9191" y="6018"/>
                </a:lnTo>
                <a:lnTo>
                  <a:pt x="8086" y="6018"/>
                </a:lnTo>
                <a:lnTo>
                  <a:pt x="8086" y="4914"/>
                </a:lnTo>
                <a:close/>
                <a:moveTo>
                  <a:pt x="9500" y="4914"/>
                </a:moveTo>
                <a:lnTo>
                  <a:pt x="10606" y="4914"/>
                </a:lnTo>
                <a:lnTo>
                  <a:pt x="10606" y="6018"/>
                </a:lnTo>
                <a:lnTo>
                  <a:pt x="9500" y="6018"/>
                </a:lnTo>
                <a:lnTo>
                  <a:pt x="9500" y="4914"/>
                </a:lnTo>
                <a:close/>
                <a:moveTo>
                  <a:pt x="10915" y="4914"/>
                </a:moveTo>
                <a:lnTo>
                  <a:pt x="12021" y="4914"/>
                </a:lnTo>
                <a:lnTo>
                  <a:pt x="12021" y="6018"/>
                </a:lnTo>
                <a:lnTo>
                  <a:pt x="10915" y="6018"/>
                </a:lnTo>
                <a:lnTo>
                  <a:pt x="10915" y="4914"/>
                </a:lnTo>
                <a:close/>
                <a:moveTo>
                  <a:pt x="12331" y="4914"/>
                </a:moveTo>
                <a:lnTo>
                  <a:pt x="13436" y="4914"/>
                </a:lnTo>
                <a:lnTo>
                  <a:pt x="13436" y="6018"/>
                </a:lnTo>
                <a:lnTo>
                  <a:pt x="12331" y="6018"/>
                </a:lnTo>
                <a:lnTo>
                  <a:pt x="12331" y="4914"/>
                </a:lnTo>
                <a:close/>
                <a:moveTo>
                  <a:pt x="8086" y="3413"/>
                </a:moveTo>
                <a:lnTo>
                  <a:pt x="9191" y="3413"/>
                </a:lnTo>
                <a:lnTo>
                  <a:pt x="9191" y="4516"/>
                </a:lnTo>
                <a:lnTo>
                  <a:pt x="8086" y="4516"/>
                </a:lnTo>
                <a:lnTo>
                  <a:pt x="8086" y="3413"/>
                </a:lnTo>
                <a:close/>
                <a:moveTo>
                  <a:pt x="9500" y="3413"/>
                </a:moveTo>
                <a:lnTo>
                  <a:pt x="10606" y="3413"/>
                </a:lnTo>
                <a:lnTo>
                  <a:pt x="10606" y="4516"/>
                </a:lnTo>
                <a:lnTo>
                  <a:pt x="9500" y="4516"/>
                </a:lnTo>
                <a:lnTo>
                  <a:pt x="9500" y="3413"/>
                </a:lnTo>
                <a:close/>
                <a:moveTo>
                  <a:pt x="10915" y="3413"/>
                </a:moveTo>
                <a:lnTo>
                  <a:pt x="12021" y="3413"/>
                </a:lnTo>
                <a:lnTo>
                  <a:pt x="12021" y="4516"/>
                </a:lnTo>
                <a:lnTo>
                  <a:pt x="10915" y="4516"/>
                </a:lnTo>
                <a:lnTo>
                  <a:pt x="10915" y="3413"/>
                </a:lnTo>
                <a:close/>
                <a:moveTo>
                  <a:pt x="9500" y="1911"/>
                </a:moveTo>
                <a:lnTo>
                  <a:pt x="10606" y="1911"/>
                </a:lnTo>
                <a:lnTo>
                  <a:pt x="10606" y="3015"/>
                </a:lnTo>
                <a:lnTo>
                  <a:pt x="9500" y="3015"/>
                </a:lnTo>
                <a:lnTo>
                  <a:pt x="9500" y="1911"/>
                </a:lnTo>
                <a:close/>
                <a:moveTo>
                  <a:pt x="10915" y="1911"/>
                </a:moveTo>
                <a:lnTo>
                  <a:pt x="12021" y="1911"/>
                </a:lnTo>
                <a:lnTo>
                  <a:pt x="12021" y="3015"/>
                </a:lnTo>
                <a:lnTo>
                  <a:pt x="10915" y="3015"/>
                </a:lnTo>
                <a:lnTo>
                  <a:pt x="10915" y="1911"/>
                </a:lnTo>
                <a:close/>
                <a:moveTo>
                  <a:pt x="12331" y="1911"/>
                </a:moveTo>
                <a:lnTo>
                  <a:pt x="13436" y="1911"/>
                </a:lnTo>
                <a:lnTo>
                  <a:pt x="13436" y="3015"/>
                </a:lnTo>
                <a:lnTo>
                  <a:pt x="12331" y="3015"/>
                </a:lnTo>
                <a:lnTo>
                  <a:pt x="12331" y="1911"/>
                </a:lnTo>
                <a:close/>
                <a:moveTo>
                  <a:pt x="12331" y="3413"/>
                </a:moveTo>
                <a:lnTo>
                  <a:pt x="13436" y="3413"/>
                </a:lnTo>
                <a:lnTo>
                  <a:pt x="13436" y="4516"/>
                </a:lnTo>
                <a:lnTo>
                  <a:pt x="12331" y="4516"/>
                </a:lnTo>
                <a:lnTo>
                  <a:pt x="12331" y="3413"/>
                </a:lnTo>
                <a:close/>
              </a:path>
            </a:pathLst>
          </a:custGeom>
          <a:solidFill>
            <a:srgbClr val="00AEE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3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14" y="4572287"/>
            <a:ext cx="751796" cy="570732"/>
          </a:xfrm>
          <a:prstGeom prst="rect">
            <a:avLst/>
          </a:prstGeom>
        </p:spPr>
      </p:pic>
      <p:pic>
        <p:nvPicPr>
          <p:cNvPr id="34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78" y="5149558"/>
            <a:ext cx="1451831" cy="708524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81" y="3254313"/>
            <a:ext cx="1298386" cy="855109"/>
          </a:xfrm>
          <a:prstGeom prst="rect">
            <a:avLst/>
          </a:prstGeom>
        </p:spPr>
      </p:pic>
      <p:pic>
        <p:nvPicPr>
          <p:cNvPr id="36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45" y="3777533"/>
            <a:ext cx="1030782" cy="845564"/>
          </a:xfrm>
          <a:prstGeom prst="rect">
            <a:avLst/>
          </a:prstGeom>
        </p:spPr>
      </p:pic>
      <p:pic>
        <p:nvPicPr>
          <p:cNvPr id="37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07" y="3857527"/>
            <a:ext cx="652505" cy="975243"/>
          </a:xfrm>
          <a:prstGeom prst="rect">
            <a:avLst/>
          </a:prstGeom>
        </p:spPr>
      </p:pic>
      <p:sp>
        <p:nvSpPr>
          <p:cNvPr id="38" name="TextBox 18"/>
          <p:cNvSpPr txBox="1"/>
          <p:nvPr/>
        </p:nvSpPr>
        <p:spPr>
          <a:xfrm>
            <a:off x="9784112" y="3982338"/>
            <a:ext cx="188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7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black"/>
                </a:solidFill>
                <a:cs typeface="Huawei Sans" panose="020C0503030203020204" pitchFamily="34" charset="0"/>
              </a:rPr>
              <a:t>ONU integrada externa para backhaul de vídeo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pic>
        <p:nvPicPr>
          <p:cNvPr id="39" name="图片 3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1318" y="1540844"/>
            <a:ext cx="498190" cy="7598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92" y="4682878"/>
            <a:ext cx="2583380" cy="34533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80" y="3722511"/>
            <a:ext cx="2570612" cy="320257"/>
          </a:xfrm>
          <a:prstGeom prst="rect">
            <a:avLst/>
          </a:prstGeom>
        </p:spPr>
      </p:pic>
      <p:sp>
        <p:nvSpPr>
          <p:cNvPr id="42" name="圆角矩形 75"/>
          <p:cNvSpPr/>
          <p:nvPr/>
        </p:nvSpPr>
        <p:spPr>
          <a:xfrm>
            <a:off x="8806815" y="2955925"/>
            <a:ext cx="2887980" cy="386080"/>
          </a:xfrm>
          <a:prstGeom prst="roundRect">
            <a:avLst>
              <a:gd name="adj" fmla="val 10604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spPr>
        <p:txBody>
          <a:bodyPr wrap="square" rtlCol="0" anchor="ctr" anchorCtr="0">
            <a:noAutofit/>
          </a:bodyPr>
          <a:lstStyle/>
          <a:p>
            <a:pPr algn="ctr" font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prstClr val="white"/>
                </a:solidFill>
              </a:rPr>
              <a:t>3. ONU integrada ao ar livre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sp>
        <p:nvSpPr>
          <p:cNvPr id="43" name="TextBox 18"/>
          <p:cNvSpPr txBox="1"/>
          <p:nvPr/>
        </p:nvSpPr>
        <p:spPr>
          <a:xfrm>
            <a:off x="1791769" y="3753364"/>
            <a:ext cx="127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OLT de grande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44" name="TextBox 18"/>
          <p:cNvSpPr txBox="1"/>
          <p:nvPr/>
        </p:nvSpPr>
        <p:spPr>
          <a:xfrm>
            <a:off x="1768672" y="4681354"/>
            <a:ext cx="132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OLT de média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  <p:sp>
        <p:nvSpPr>
          <p:cNvPr id="45" name="TextBox 18"/>
          <p:cNvSpPr txBox="1"/>
          <p:nvPr/>
        </p:nvSpPr>
        <p:spPr>
          <a:xfrm>
            <a:off x="1790110" y="5217431"/>
            <a:ext cx="130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740"/>
              </a:spcBef>
              <a:spcAft>
                <a:spcPts val="0"/>
              </a:spcAft>
            </a:pPr>
            <a:r>
              <a:rPr lang="en-US" altLang="zh-CN" sz="1200" dirty="0"/>
              <a:t>OLT de pequena capacidade</a:t>
            </a:r>
            <a:endParaRPr lang="zh-CN" altLang="en-US" sz="1200" dirty="0">
              <a:solidFill>
                <a:prstClr val="black"/>
              </a:solidFill>
              <a:cs typeface="Huawei Sans" panose="020C0503030203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Visão geral da rede PON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Introdução aos dispositivos PON</a:t>
            </a:r>
            <a:endParaRPr lang="en-US" altLang="zh-CN" b="1" dirty="0"/>
          </a:p>
          <a:p>
            <a:pPr lvl="1"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/>
              <a:t>OLT</a:t>
            </a:r>
            <a:endParaRPr lang="en-US" altLang="zh-CN" b="1" dirty="0"/>
          </a:p>
          <a:p>
            <a:pPr lvl="1">
              <a:buClr>
                <a:schemeClr val="bg1">
                  <a:lumMod val="50000"/>
                </a:schemeClr>
              </a:buClr>
              <a:buSzPct val="50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ONU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21638</Words>
  <Application>WPS Presentation</Application>
  <PresentationFormat>Widescreen</PresentationFormat>
  <Paragraphs>1441</Paragraphs>
  <Slides>35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SimSun</vt:lpstr>
      <vt:lpstr>Wingdings</vt:lpstr>
      <vt:lpstr>Huawei Sans</vt:lpstr>
      <vt:lpstr>方正兰亭黑简体</vt:lpstr>
      <vt:lpstr>Microsoft YaHei</vt:lpstr>
      <vt:lpstr>Arial Unicode MS</vt:lpstr>
      <vt:lpstr>FrutigerNext LT Regular</vt:lpstr>
      <vt:lpstr>Calibri</vt:lpstr>
      <vt:lpstr>自定义设计方案</vt:lpstr>
      <vt:lpstr>Visão geral do sistema PON</vt:lpstr>
      <vt:lpstr>PowerPoint 演示文稿</vt:lpstr>
      <vt:lpstr>PowerPoint 演示文稿</vt:lpstr>
      <vt:lpstr>PowerPoint 演示文稿</vt:lpstr>
      <vt:lpstr>Visão geral da rede PON (1)</vt:lpstr>
      <vt:lpstr>Visão geral da rede PON (2)</vt:lpstr>
      <vt:lpstr>FTTx - Tipo de dispositivo</vt:lpstr>
      <vt:lpstr>Rede POL - Tipo de dispositivo</vt:lpstr>
      <vt:lpstr>PowerPoint 演示文稿</vt:lpstr>
      <vt:lpstr>Funções OLT</vt:lpstr>
      <vt:lpstr>OLT da Huawei</vt:lpstr>
      <vt:lpstr>MA5800/EA5800-X17 Service Subrack </vt:lpstr>
      <vt:lpstr>MA5800/EA5800-X15 Service Subrack </vt:lpstr>
      <vt:lpstr>MA5800/EA5800-X7&amp;X2 Service Subrack </vt:lpstr>
      <vt:lpstr>Exemplo de placa MA/EA5800-X17/X15/X7/X2</vt:lpstr>
      <vt:lpstr>Conselho de Controle – MPLA(E)/MPLB</vt:lpstr>
      <vt:lpstr>Quadro de Controle - Indicadores</vt:lpstr>
      <vt:lpstr>Placa de serviço GPON</vt:lpstr>
      <vt:lpstr>Placa de serviço 10GPON</vt:lpstr>
      <vt:lpstr>Placa de interface P2P - OGHK</vt:lpstr>
      <vt:lpstr>Placa de serviço Ethernet – OXHD</vt:lpstr>
      <vt:lpstr>PowerPoint 演示文稿</vt:lpstr>
      <vt:lpstr>ONU Função</vt:lpstr>
      <vt:lpstr>Modo ONU (1)</vt:lpstr>
      <vt:lpstr>Modo ONU (2): ONU montada em rack com placas instaladas</vt:lpstr>
      <vt:lpstr>Modo ONU (3): ONU montada em rack sem inserção de placa</vt:lpstr>
      <vt:lpstr>Modo ONU (4) - Caixa ONU</vt:lpstr>
      <vt:lpstr>Modo ONU (5) - ONT (1)</vt:lpstr>
      <vt:lpstr>Modo ONU (5) - ONT (2)</vt:lpstr>
      <vt:lpstr>Modo ONU (6): Backhaul de vídeo integrado externo ONU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gloria.alves</cp:lastModifiedBy>
  <cp:revision>215</cp:revision>
  <dcterms:created xsi:type="dcterms:W3CDTF">2018-11-29T10:16:00Z</dcterms:created>
  <dcterms:modified xsi:type="dcterms:W3CDTF">2025-01-08T15:35:52Z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(3)JgJU9kJMCOpGDbspWCRU6SvKtEnyBApMy/0Guqau1UTm4znO3zZTm8+icver8y2cWJdxBeO4
y7pk3DvBbeLakjd44xtfqAjjAq2n+1ct9O5rjjUIkMhJ3udpLSR6NCfi6PN9mWcMtkosuL8Q
Kyps87UXexVadhJARrJu+NyPUdKgT8m4n9lE2db+PcpI1fMD286uCmykjfU5TlVOuLbm0wjB
SlYtwYGoG4h7HaT0f0</vt:lpwstr>
  </property>
  <property fmtid="{D5CDD505-2E9C-101B-9397-08002B2CF9AE}" pid="3" name="_2015_ms_pID_7253431">
    <vt:lpwstr>EoMsFCVVAWv3n6KoNoc4HEgZdp7QTbj+PcHGn8Dt1Wc+7vYIED8wdE
Tdn+lzx0Al2coIaUpHInkQfGOVDl6jwmHOsUPSyqg0hF3gVl80Ha8RmWUaToL18zsX+rClXH
a3u1opWhSUBoLvxs+adknyV9nMpapTVXzWVvHXO8DJdSh/3JwRt1dbET/Su5vF5zqk7DPOhy
VWpJOJ4D07lmWrfZPUJj+2PlOD6aozHyX468</vt:lpwstr>
  </property>
  <property fmtid="{D5CDD505-2E9C-101B-9397-08002B2CF9AE}" pid="4" name="_2015_ms_pID_7253432">
    <vt:lpwstr>FA==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1595550928</vt:lpwstr>
  </property>
  <property fmtid="{D5CDD505-2E9C-101B-9397-08002B2CF9AE}" pid="9" name="ICV">
    <vt:lpwstr>995FF132F3A344DA8BD208C866BDFF4E_12</vt:lpwstr>
  </property>
  <property fmtid="{D5CDD505-2E9C-101B-9397-08002B2CF9AE}" pid="10" name="KSOProductBuildVer">
    <vt:lpwstr>1046-12.2.0.19307</vt:lpwstr>
  </property>
</Properties>
</file>